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0" r:id="rId2"/>
  </p:sldMasterIdLst>
  <p:notesMasterIdLst>
    <p:notesMasterId r:id="rId54"/>
  </p:notesMasterIdLst>
  <p:sldIdLst>
    <p:sldId id="256" r:id="rId3"/>
    <p:sldId id="257" r:id="rId4"/>
    <p:sldId id="293" r:id="rId5"/>
    <p:sldId id="305" r:id="rId6"/>
    <p:sldId id="296" r:id="rId7"/>
    <p:sldId id="302" r:id="rId8"/>
    <p:sldId id="300" r:id="rId9"/>
    <p:sldId id="304" r:id="rId10"/>
    <p:sldId id="299" r:id="rId11"/>
    <p:sldId id="297" r:id="rId12"/>
    <p:sldId id="292" r:id="rId13"/>
    <p:sldId id="268" r:id="rId14"/>
    <p:sldId id="270" r:id="rId15"/>
    <p:sldId id="273" r:id="rId16"/>
    <p:sldId id="274" r:id="rId17"/>
    <p:sldId id="271" r:id="rId18"/>
    <p:sldId id="269" r:id="rId19"/>
    <p:sldId id="272" r:id="rId20"/>
    <p:sldId id="275" r:id="rId21"/>
    <p:sldId id="267" r:id="rId22"/>
    <p:sldId id="258" r:id="rId23"/>
    <p:sldId id="259" r:id="rId24"/>
    <p:sldId id="260" r:id="rId25"/>
    <p:sldId id="261" r:id="rId26"/>
    <p:sldId id="262" r:id="rId27"/>
    <p:sldId id="263" r:id="rId28"/>
    <p:sldId id="264" r:id="rId29"/>
    <p:sldId id="265" r:id="rId30"/>
    <p:sldId id="266" r:id="rId31"/>
    <p:sldId id="291" r:id="rId32"/>
    <p:sldId id="306" r:id="rId33"/>
    <p:sldId id="307" r:id="rId34"/>
    <p:sldId id="294" r:id="rId35"/>
    <p:sldId id="295" r:id="rId36"/>
    <p:sldId id="308" r:id="rId37"/>
    <p:sldId id="309"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257"/>
            <p14:sldId id="293"/>
            <p14:sldId id="305"/>
            <p14:sldId id="296"/>
            <p14:sldId id="302"/>
            <p14:sldId id="300"/>
            <p14:sldId id="304"/>
            <p14:sldId id="299"/>
            <p14:sldId id="297"/>
            <p14:sldId id="292"/>
            <p14:sldId id="268"/>
            <p14:sldId id="270"/>
            <p14:sldId id="273"/>
            <p14:sldId id="274"/>
            <p14:sldId id="271"/>
            <p14:sldId id="269"/>
            <p14:sldId id="272"/>
            <p14:sldId id="275"/>
            <p14:sldId id="267"/>
            <p14:sldId id="258"/>
            <p14:sldId id="259"/>
            <p14:sldId id="260"/>
            <p14:sldId id="261"/>
            <p14:sldId id="262"/>
            <p14:sldId id="263"/>
            <p14:sldId id="264"/>
            <p14:sldId id="265"/>
            <p14:sldId id="266"/>
            <p14:sldId id="291"/>
            <p14:sldId id="306"/>
            <p14:sldId id="307"/>
            <p14:sldId id="294"/>
            <p14:sldId id="295"/>
            <p14:sldId id="308"/>
            <p14:sldId id="309"/>
            <p14:sldId id="276"/>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748" autoAdjust="0"/>
  </p:normalViewPr>
  <p:slideViewPr>
    <p:cSldViewPr snapToGrid="0" snapToObjects="1">
      <p:cViewPr varScale="1">
        <p:scale>
          <a:sx n="88" d="100"/>
          <a:sy n="88" d="100"/>
        </p:scale>
        <p:origin x="286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D4496-72A7-0D4B-8C85-8A21C07C04AC}" type="datetimeFigureOut">
              <a:rPr kumimoji="1" lang="zh-CN" altLang="en-US" smtClean="0"/>
              <a:t>2020/3/3</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B4CE7-6BF9-5341-A898-E7A2DDE3BAB0}" type="slidenum">
              <a:rPr kumimoji="1" lang="zh-CN" altLang="en-US" smtClean="0"/>
              <a:t>‹#›</a:t>
            </a:fld>
            <a:endParaRPr kumimoji="1" lang="zh-CN" altLang="en-US"/>
          </a:p>
        </p:txBody>
      </p:sp>
    </p:spTree>
    <p:extLst>
      <p:ext uri="{BB962C8B-B14F-4D97-AF65-F5344CB8AC3E}">
        <p14:creationId xmlns:p14="http://schemas.microsoft.com/office/powerpoint/2010/main" val="3325741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Okumura_model" TargetMode="External"/><Relationship Id="rId7" Type="http://schemas.openxmlformats.org/officeDocument/2006/relationships/hyperlink" Target="http://www.ajer.org/papers/v3(4)/ZO34335342.pdf"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www.sis.pitt.edu/prashk/inf1072/Fall16/lec5.pdf" TargetMode="External"/><Relationship Id="rId5" Type="http://schemas.openxmlformats.org/officeDocument/2006/relationships/hyperlink" Target="https://en.wikipedia.org/wiki/Radio_propagation_model" TargetMode="External"/><Relationship Id="rId4" Type="http://schemas.openxmlformats.org/officeDocument/2006/relationships/hyperlink" Target="http://morse.colorado.edu/~tlen5510/text/classwebch3.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hlinkClick r:id="rId3"/>
              </a:rPr>
              <a:t>https://en.wikipedia.org/wiki/Okumura_model</a:t>
            </a:r>
            <a:endParaRPr lang="en-US" dirty="0"/>
          </a:p>
          <a:p>
            <a:r>
              <a:rPr lang="en-US" dirty="0">
                <a:hlinkClick r:id="rId4"/>
              </a:rPr>
              <a:t>http://morse.colorado.edu/~tlen5510/text/classwebch3.html</a:t>
            </a:r>
            <a:endParaRPr lang="en-US" dirty="0"/>
          </a:p>
          <a:p>
            <a:r>
              <a:rPr lang="en-US" dirty="0">
                <a:hlinkClick r:id="rId5"/>
              </a:rPr>
              <a:t>https://en.wikipedia.org/wiki/Radio_propagation_model</a:t>
            </a:r>
            <a:endParaRPr lang="en-US" dirty="0"/>
          </a:p>
          <a:p>
            <a:r>
              <a:rPr lang="en-US" dirty="0">
                <a:hlinkClick r:id="rId6"/>
              </a:rPr>
              <a:t>http://www.sis.pitt.edu/prashk/inf1072/Fall16/lec5.pdf</a:t>
            </a:r>
            <a:endParaRPr lang="en-US" dirty="0"/>
          </a:p>
          <a:p>
            <a:r>
              <a:rPr lang="en-US" dirty="0">
                <a:hlinkClick r:id="rId7"/>
              </a:rPr>
              <a:t>http://www.ajer.org/papers/v3(4)/ZO34335342.pdf</a:t>
            </a:r>
            <a:endParaRPr lang="en-US" dirty="0"/>
          </a:p>
        </p:txBody>
      </p:sp>
      <p:sp>
        <p:nvSpPr>
          <p:cNvPr id="4" name="Slide Number Placeholder 3"/>
          <p:cNvSpPr>
            <a:spLocks noGrp="1"/>
          </p:cNvSpPr>
          <p:nvPr>
            <p:ph type="sldNum" sz="quarter" idx="5"/>
          </p:nvPr>
        </p:nvSpPr>
        <p:spPr/>
        <p:txBody>
          <a:bodyPr/>
          <a:lstStyle/>
          <a:p>
            <a:fld id="{465B4CE7-6BF9-5341-A898-E7A2DDE3BAB0}" type="slidenum">
              <a:rPr kumimoji="1" lang="zh-CN" altLang="en-US" smtClean="0"/>
              <a:t>10</a:t>
            </a:fld>
            <a:endParaRPr kumimoji="1" lang="zh-CN" altLang="en-US"/>
          </a:p>
        </p:txBody>
      </p:sp>
    </p:spTree>
    <p:extLst>
      <p:ext uri="{BB962C8B-B14F-4D97-AF65-F5344CB8AC3E}">
        <p14:creationId xmlns:p14="http://schemas.microsoft.com/office/powerpoint/2010/main" val="361037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65B4CE7-6BF9-5341-A898-E7A2DDE3BAB0}" type="slidenum">
              <a:rPr kumimoji="1" lang="zh-CN" altLang="en-US" smtClean="0"/>
              <a:t>12</a:t>
            </a:fld>
            <a:endParaRPr kumimoji="1" lang="zh-CN" altLang="en-US"/>
          </a:p>
        </p:txBody>
      </p:sp>
    </p:spTree>
    <p:extLst>
      <p:ext uri="{BB962C8B-B14F-4D97-AF65-F5344CB8AC3E}">
        <p14:creationId xmlns:p14="http://schemas.microsoft.com/office/powerpoint/2010/main" val="110652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the early programs of the </a:t>
            </a:r>
            <a:r>
              <a:rPr lang="en-US" altLang="zh-CN" sz="1200" kern="1200" dirty="0" err="1">
                <a:solidFill>
                  <a:schemeClr val="tx1"/>
                </a:solidFill>
                <a:effectLst/>
                <a:latin typeface="+mn-lt"/>
                <a:ea typeface="+mn-ea"/>
                <a:cs typeface="+mn-cs"/>
              </a:rPr>
              <a:t>longley</a:t>
            </a:r>
            <a:r>
              <a:rPr lang="en-US" altLang="zh-CN" sz="1200" kern="1200" dirty="0">
                <a:solidFill>
                  <a:schemeClr val="tx1"/>
                </a:solidFill>
                <a:effectLst/>
                <a:latin typeface="+mn-lt"/>
                <a:ea typeface="+mn-ea"/>
                <a:cs typeface="+mn-cs"/>
              </a:rPr>
              <a:t>-rice model, all calculations of point-to-point predictions were based on a single antenna pattern, where the antenna position was constant.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Later, due to the increased demand for calculation accuracy, other models were introduced.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various modes of change, the main changes are three parameters: time, location, and scenario, or a three- dimensional variable. </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465B4CE7-6BF9-5341-A898-E7A2DDE3BAB0}" type="slidenum">
              <a:rPr kumimoji="1" lang="zh-CN" altLang="en-US" smtClean="0"/>
              <a:t>14</a:t>
            </a:fld>
            <a:endParaRPr kumimoji="1" lang="zh-CN" altLang="en-US"/>
          </a:p>
        </p:txBody>
      </p:sp>
    </p:spTree>
    <p:extLst>
      <p:ext uri="{BB962C8B-B14F-4D97-AF65-F5344CB8AC3E}">
        <p14:creationId xmlns:p14="http://schemas.microsoft.com/office/powerpoint/2010/main" val="2063794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65B4CE7-6BF9-5341-A898-E7A2DDE3BAB0}" type="slidenum">
              <a:rPr kumimoji="1" lang="zh-CN" altLang="en-US" smtClean="0"/>
              <a:t>15</a:t>
            </a:fld>
            <a:endParaRPr kumimoji="1" lang="zh-CN" altLang="en-US"/>
          </a:p>
        </p:txBody>
      </p:sp>
    </p:spTree>
    <p:extLst>
      <p:ext uri="{BB962C8B-B14F-4D97-AF65-F5344CB8AC3E}">
        <p14:creationId xmlns:p14="http://schemas.microsoft.com/office/powerpoint/2010/main" val="2617656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17123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7543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35582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19927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0342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43237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8861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84860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Master title style</a:t>
            </a:r>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9648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82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a:t>Click to edit Master title style</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0.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F1909345-DEE0-4B07-8E32-441AC9DA095E}" type="datetime1">
              <a:rPr lang="en-US" smtClean="0"/>
              <a:pPr/>
              <a:t>3/3/20</a:t>
            </a:fld>
            <a:endParaRPr lang="en-US" dirty="0"/>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pic>
        <p:nvPicPr>
          <p:cNvPr id="7" name="Picture 6" descr="PPT-General4.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790" r:id="rId1"/>
    <p:sldLayoutId id="2147483792" r:id="rId2"/>
    <p:sldLayoutId id="2147483793" r:id="rId3"/>
    <p:sldLayoutId id="2147483794" r:id="rId4"/>
    <p:sldLayoutId id="2147483795" r:id="rId5"/>
    <p:sldLayoutId id="2147483796" r:id="rId6"/>
    <p:sldLayoutId id="2147483797" r:id="rId7"/>
    <p:sldLayoutId id="2147483799" r:id="rId8"/>
    <p:sldLayoutId id="2147483814" r:id="rId9"/>
    <p:sldLayoutId id="2147483813" r:id="rId10"/>
  </p:sldLayoutIdLst>
  <p:hf sldNum="0" hdr="0" ftr="0" dt="0"/>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3565461"/>
      </p:ext>
    </p:extLst>
  </p:cSld>
  <p:clrMap bg1="lt1" tx1="dk1" bg2="lt2" tx2="dk2" accent1="accent1" accent2="accent2" accent3="accent3" accent4="accent4" accent5="accent5" accent6="accent6" hlink="hlink" folHlink="folHlink"/>
  <p:sldLayoutIdLst>
    <p:sldLayoutId id="2147483801"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 id="2147483816"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its.bldrdoc.gov/resources/radio-propagation-software/itm/itm.aspx"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912" y="1992591"/>
            <a:ext cx="8570976" cy="1543090"/>
          </a:xfrm>
        </p:spPr>
        <p:txBody>
          <a:bodyPr/>
          <a:lstStyle/>
          <a:p>
            <a:r>
              <a:rPr lang="en-US" b="0" dirty="0">
                <a:effectLst/>
              </a:rPr>
              <a:t>Radio Frequency Propagation Model: ITM Longley-Rice</a:t>
            </a:r>
            <a:endParaRPr lang="en-US" dirty="0"/>
          </a:p>
        </p:txBody>
      </p:sp>
      <p:sp>
        <p:nvSpPr>
          <p:cNvPr id="3" name="Subtitle 2"/>
          <p:cNvSpPr>
            <a:spLocks noGrp="1"/>
          </p:cNvSpPr>
          <p:nvPr>
            <p:ph type="subTitle" idx="1"/>
          </p:nvPr>
        </p:nvSpPr>
        <p:spPr>
          <a:xfrm>
            <a:off x="447376" y="3969057"/>
            <a:ext cx="2305616" cy="2498799"/>
          </a:xfrm>
        </p:spPr>
        <p:txBody>
          <a:bodyPr/>
          <a:lstStyle/>
          <a:p>
            <a:r>
              <a:rPr lang="en-US" dirty="0">
                <a:solidFill>
                  <a:schemeClr val="bg1"/>
                </a:solidFill>
                <a:effectLst/>
              </a:rPr>
              <a:t>Hanhan Zhou </a:t>
            </a:r>
          </a:p>
          <a:p>
            <a:r>
              <a:rPr lang="en-US" dirty="0">
                <a:solidFill>
                  <a:schemeClr val="bg1"/>
                </a:solidFill>
                <a:effectLst/>
              </a:rPr>
              <a:t>Bing Yu</a:t>
            </a:r>
          </a:p>
          <a:p>
            <a:r>
              <a:rPr lang="en-US" dirty="0" err="1">
                <a:solidFill>
                  <a:schemeClr val="bg1"/>
                </a:solidFill>
                <a:effectLst/>
              </a:rPr>
              <a:t>Mingke</a:t>
            </a:r>
            <a:r>
              <a:rPr lang="en-US" dirty="0">
                <a:solidFill>
                  <a:schemeClr val="bg1"/>
                </a:solidFill>
                <a:effectLst/>
              </a:rPr>
              <a:t> Yue</a:t>
            </a:r>
          </a:p>
          <a:p>
            <a:r>
              <a:rPr lang="en-US" dirty="0" err="1">
                <a:solidFill>
                  <a:schemeClr val="bg1"/>
                </a:solidFill>
                <a:effectLst/>
              </a:rPr>
              <a:t>Naijia</a:t>
            </a:r>
            <a:r>
              <a:rPr lang="en-US" dirty="0">
                <a:solidFill>
                  <a:schemeClr val="bg1"/>
                </a:solidFill>
                <a:effectLst/>
              </a:rPr>
              <a:t> Gu</a:t>
            </a:r>
          </a:p>
          <a:p>
            <a:r>
              <a:rPr lang="en-US" altLang="zh-CN" dirty="0">
                <a:solidFill>
                  <a:schemeClr val="bg1"/>
                </a:solidFill>
                <a:effectLst/>
              </a:rPr>
              <a:t>Ji Wang</a:t>
            </a:r>
          </a:p>
        </p:txBody>
      </p:sp>
      <p:sp>
        <p:nvSpPr>
          <p:cNvPr id="4" name="TextBox 3">
            <a:extLst>
              <a:ext uri="{FF2B5EF4-FFF2-40B4-BE49-F238E27FC236}">
                <a16:creationId xmlns:a16="http://schemas.microsoft.com/office/drawing/2014/main" id="{249EDEB1-F9EF-0A4F-A75B-F9091244A20F}"/>
              </a:ext>
            </a:extLst>
          </p:cNvPr>
          <p:cNvSpPr txBox="1"/>
          <p:nvPr/>
        </p:nvSpPr>
        <p:spPr>
          <a:xfrm>
            <a:off x="438912" y="3274071"/>
            <a:ext cx="5357557"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ECE 6580 group reading presentation</a:t>
            </a:r>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800" b="0" dirty="0"/>
              <a:t>Propagation Models</a:t>
            </a:r>
            <a:br>
              <a:rPr lang="en-US" sz="3600" dirty="0"/>
            </a:br>
            <a:endParaRPr lang="en-US" sz="3300" dirty="0"/>
          </a:p>
        </p:txBody>
      </p:sp>
      <p:sp>
        <p:nvSpPr>
          <p:cNvPr id="2" name="Content Placeholder 1">
            <a:extLst>
              <a:ext uri="{FF2B5EF4-FFF2-40B4-BE49-F238E27FC236}">
                <a16:creationId xmlns:a16="http://schemas.microsoft.com/office/drawing/2014/main" id="{BE3F9FEB-F81E-4B28-A119-6DDC8DBBF8C3}"/>
              </a:ext>
            </a:extLst>
          </p:cNvPr>
          <p:cNvSpPr>
            <a:spLocks noGrp="1"/>
          </p:cNvSpPr>
          <p:nvPr>
            <p:ph sz="quarter" idx="13"/>
          </p:nvPr>
        </p:nvSpPr>
        <p:spPr>
          <a:xfrm>
            <a:off x="664340" y="1875885"/>
            <a:ext cx="5187462" cy="3434474"/>
          </a:xfrm>
          <a:prstGeom prst="rect">
            <a:avLst/>
          </a:prstGeom>
        </p:spPr>
        <p:txBody>
          <a:bodyPr>
            <a:normAutofit fontScale="92500" lnSpcReduction="20000"/>
          </a:bodyPr>
          <a:lstStyle/>
          <a:p>
            <a:r>
              <a:rPr lang="en-US" sz="1700" b="1" dirty="0"/>
              <a:t>Models for free space attenuation</a:t>
            </a:r>
          </a:p>
          <a:p>
            <a:pPr marL="171450" indent="-171450">
              <a:buFont typeface="Arial" panose="020B0604020202020204" pitchFamily="34" charset="0"/>
              <a:buChar char="•"/>
            </a:pPr>
            <a:r>
              <a:rPr lang="en-US" sz="1200" dirty="0"/>
              <a:t>Free-space path loss</a:t>
            </a:r>
          </a:p>
          <a:p>
            <a:pPr marL="171450" indent="-171450">
              <a:buFont typeface="Arial" panose="020B0604020202020204" pitchFamily="34" charset="0"/>
              <a:buChar char="•"/>
            </a:pPr>
            <a:r>
              <a:rPr lang="en-US" sz="1200" dirty="0"/>
              <a:t>Dipole field strength in free space</a:t>
            </a:r>
          </a:p>
          <a:p>
            <a:pPr marL="171450" indent="-171450">
              <a:buFont typeface="Arial" panose="020B0604020202020204" pitchFamily="34" charset="0"/>
              <a:buChar char="•"/>
            </a:pPr>
            <a:r>
              <a:rPr lang="en-US" sz="1200" dirty="0" err="1"/>
              <a:t>Friis</a:t>
            </a:r>
            <a:r>
              <a:rPr lang="en-US" sz="1200" dirty="0"/>
              <a:t> transmission equation</a:t>
            </a:r>
          </a:p>
          <a:p>
            <a:r>
              <a:rPr lang="en-US" sz="1700" b="1" dirty="0"/>
              <a:t>Models for outdoor attenuation</a:t>
            </a:r>
          </a:p>
          <a:p>
            <a:r>
              <a:rPr lang="en-US" sz="1500" b="1" dirty="0"/>
              <a:t>Terrain models</a:t>
            </a:r>
          </a:p>
          <a:p>
            <a:pPr marL="171450" indent="-171450">
              <a:buFont typeface="Arial" panose="020B0604020202020204" pitchFamily="34" charset="0"/>
              <a:buChar char="•"/>
            </a:pPr>
            <a:r>
              <a:rPr lang="en-US" sz="1200" dirty="0"/>
              <a:t>ITU terrain model</a:t>
            </a:r>
          </a:p>
          <a:p>
            <a:pPr marL="171450" indent="-171450">
              <a:buFont typeface="Arial" panose="020B0604020202020204" pitchFamily="34" charset="0"/>
              <a:buChar char="•"/>
            </a:pPr>
            <a:r>
              <a:rPr lang="en-US" sz="1200" dirty="0" err="1"/>
              <a:t>Egli</a:t>
            </a:r>
            <a:r>
              <a:rPr lang="en-US" sz="1200" dirty="0"/>
              <a:t> model</a:t>
            </a:r>
          </a:p>
          <a:p>
            <a:pPr marL="171450" indent="-171450">
              <a:buFont typeface="Arial" panose="020B0604020202020204" pitchFamily="34" charset="0"/>
              <a:buChar char="•"/>
            </a:pPr>
            <a:r>
              <a:rPr lang="en-US" sz="1200" dirty="0"/>
              <a:t>Two-ray ground-reflection model</a:t>
            </a:r>
          </a:p>
          <a:p>
            <a:r>
              <a:rPr lang="en-US" sz="1500" b="1" dirty="0"/>
              <a:t>City models</a:t>
            </a:r>
          </a:p>
          <a:p>
            <a:pPr marL="171450" indent="-171450">
              <a:buFont typeface="Arial" panose="020B0604020202020204" pitchFamily="34" charset="0"/>
              <a:buChar char="•"/>
            </a:pPr>
            <a:r>
              <a:rPr lang="en-US" sz="1200" dirty="0"/>
              <a:t>Okumura model</a:t>
            </a:r>
          </a:p>
          <a:p>
            <a:pPr marL="171450" indent="-171450">
              <a:buFont typeface="Arial" panose="020B0604020202020204" pitchFamily="34" charset="0"/>
              <a:buChar char="•"/>
            </a:pPr>
            <a:r>
              <a:rPr lang="en-US" sz="1200" dirty="0" err="1"/>
              <a:t>Hata</a:t>
            </a:r>
            <a:r>
              <a:rPr lang="en-US" sz="1200" dirty="0"/>
              <a:t> model for urban areas</a:t>
            </a:r>
          </a:p>
          <a:p>
            <a:pPr marL="171450" indent="-171450">
              <a:buFont typeface="Arial" panose="020B0604020202020204" pitchFamily="34" charset="0"/>
              <a:buChar char="•"/>
            </a:pPr>
            <a:r>
              <a:rPr lang="en-US" sz="1200" dirty="0" err="1"/>
              <a:t>Hata</a:t>
            </a:r>
            <a:r>
              <a:rPr lang="en-US" sz="1200" dirty="0"/>
              <a:t> model for suburban areas</a:t>
            </a:r>
          </a:p>
          <a:p>
            <a:pPr marL="171450" indent="-171450">
              <a:buFont typeface="Arial" panose="020B0604020202020204" pitchFamily="34" charset="0"/>
              <a:buChar char="•"/>
            </a:pPr>
            <a:r>
              <a:rPr lang="en-US" sz="1200" dirty="0" err="1"/>
              <a:t>Hata</a:t>
            </a:r>
            <a:r>
              <a:rPr lang="en-US" sz="1200" dirty="0"/>
              <a:t> model for open areas</a:t>
            </a:r>
          </a:p>
          <a:p>
            <a:pPr marL="171450" indent="-171450">
              <a:buFont typeface="Arial" panose="020B0604020202020204" pitchFamily="34" charset="0"/>
              <a:buChar char="•"/>
            </a:pPr>
            <a:r>
              <a:rPr lang="en-US" sz="1200" dirty="0"/>
              <a:t>COST </a:t>
            </a:r>
            <a:r>
              <a:rPr lang="en-US" sz="1200" dirty="0" err="1"/>
              <a:t>Hata</a:t>
            </a:r>
            <a:r>
              <a:rPr lang="en-US" sz="1200" dirty="0"/>
              <a:t> model</a:t>
            </a:r>
          </a:p>
          <a:p>
            <a:r>
              <a:rPr lang="en-US" sz="1700" b="1" dirty="0"/>
              <a:t>Models for indoor attenuation</a:t>
            </a:r>
          </a:p>
          <a:p>
            <a:pPr marL="171450" indent="-171450">
              <a:buFont typeface="Arial" panose="020B0604020202020204" pitchFamily="34" charset="0"/>
              <a:buChar char="•"/>
            </a:pPr>
            <a:r>
              <a:rPr lang="en-US" sz="1200" dirty="0"/>
              <a:t>ITU model for indoor attenuation</a:t>
            </a:r>
          </a:p>
          <a:p>
            <a:pPr marL="171450" indent="-171450">
              <a:buFont typeface="Arial" panose="020B0604020202020204" pitchFamily="34" charset="0"/>
              <a:buChar char="•"/>
            </a:pPr>
            <a:r>
              <a:rPr lang="en-US" sz="1200" dirty="0"/>
              <a:t>Log-distance path loss model</a:t>
            </a:r>
          </a:p>
          <a:p>
            <a:endParaRPr lang="en-US" sz="1200" dirty="0"/>
          </a:p>
          <a:p>
            <a:endParaRPr lang="en-US" sz="1200" dirty="0"/>
          </a:p>
        </p:txBody>
      </p:sp>
    </p:spTree>
    <p:extLst>
      <p:ext uri="{BB962C8B-B14F-4D97-AF65-F5344CB8AC3E}">
        <p14:creationId xmlns:p14="http://schemas.microsoft.com/office/powerpoint/2010/main" val="386770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4141" y="1774987"/>
            <a:ext cx="8555718" cy="919606"/>
          </a:xfrm>
        </p:spPr>
        <p:txBody>
          <a:bodyPr/>
          <a:lstStyle/>
          <a:p>
            <a:pPr algn="ctr"/>
            <a:r>
              <a:rPr lang="en-US" dirty="0"/>
              <a:t>Part </a:t>
            </a:r>
            <a:r>
              <a:rPr lang="en-US" altLang="zh-CN" dirty="0"/>
              <a:t>2</a:t>
            </a:r>
            <a:br>
              <a:rPr lang="en-US" dirty="0"/>
            </a:br>
            <a:r>
              <a:rPr lang="en-US" altLang="zh-CN" dirty="0"/>
              <a:t>Technology specifics and concept</a:t>
            </a:r>
            <a:br>
              <a:rPr lang="en-US" altLang="zh-CN" dirty="0"/>
            </a:br>
            <a:endParaRPr lang="en-US" dirty="0"/>
          </a:p>
        </p:txBody>
      </p:sp>
    </p:spTree>
    <p:extLst>
      <p:ext uri="{BB962C8B-B14F-4D97-AF65-F5344CB8AC3E}">
        <p14:creationId xmlns:p14="http://schemas.microsoft.com/office/powerpoint/2010/main" val="313917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688489" y="1738778"/>
            <a:ext cx="7756263" cy="3161496"/>
          </a:xfrm>
        </p:spPr>
        <p:txBody>
          <a:bodyPr/>
          <a:lstStyle/>
          <a:p>
            <a:r>
              <a:rPr lang="en-US" dirty="0"/>
              <a:t>The Irregular Terrain Model (ITM), also known as the “Longley-Rice” model (named for Anita Longley &amp; Phil Rice, 1968), is a model of radio propagation for frequencies between 20 MHz and 20 GHz.  It is a general purpose model that can be applied to a large variety of engineering problems.</a:t>
            </a:r>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253592" y="269074"/>
            <a:ext cx="7756263" cy="1054250"/>
          </a:xfrm>
        </p:spPr>
        <p:txBody>
          <a:bodyPr/>
          <a:lstStyle/>
          <a:p>
            <a:r>
              <a:rPr lang="en-US" sz="2800" b="0" dirty="0"/>
              <a:t>The Longley-Rice model:</a:t>
            </a:r>
          </a:p>
        </p:txBody>
      </p:sp>
    </p:spTree>
    <p:extLst>
      <p:ext uri="{BB962C8B-B14F-4D97-AF65-F5344CB8AC3E}">
        <p14:creationId xmlns:p14="http://schemas.microsoft.com/office/powerpoint/2010/main" val="268006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688489" y="1738778"/>
            <a:ext cx="7756263" cy="3161496"/>
          </a:xfrm>
        </p:spPr>
        <p:txBody>
          <a:bodyPr/>
          <a:lstStyle/>
          <a:p>
            <a:r>
              <a:rPr lang="en-US" altLang="zh-CN" dirty="0"/>
              <a:t>The Longley-Rice model is a widely accepted model in the industry; the Federal Communications Commission (FCC) has also adopted this model as standard. It was initially developed for the frequency planning needs of TV broadcasting in the US.</a:t>
            </a:r>
            <a:endParaRPr lang="en-US" dirty="0"/>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253592" y="269074"/>
            <a:ext cx="7756263" cy="1054250"/>
          </a:xfrm>
        </p:spPr>
        <p:txBody>
          <a:bodyPr/>
          <a:lstStyle/>
          <a:p>
            <a:r>
              <a:rPr lang="en-US" sz="2800" b="0" dirty="0"/>
              <a:t>The Longley-Rice model:</a:t>
            </a:r>
          </a:p>
        </p:txBody>
      </p:sp>
    </p:spTree>
    <p:extLst>
      <p:ext uri="{BB962C8B-B14F-4D97-AF65-F5344CB8AC3E}">
        <p14:creationId xmlns:p14="http://schemas.microsoft.com/office/powerpoint/2010/main" val="63951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693868" y="1225822"/>
            <a:ext cx="7756263" cy="3161496"/>
          </a:xfrm>
        </p:spPr>
        <p:txBody>
          <a:bodyPr/>
          <a:lstStyle/>
          <a:p>
            <a:r>
              <a:rPr lang="en-US" altLang="zh-CN" dirty="0"/>
              <a:t>Two parts:</a:t>
            </a:r>
          </a:p>
          <a:p>
            <a:r>
              <a:rPr lang="en-US" altLang="zh-CN" dirty="0"/>
              <a:t>	A model for predictions over an area. </a:t>
            </a:r>
          </a:p>
          <a:p>
            <a:r>
              <a:rPr lang="en-US" altLang="zh-CN" dirty="0"/>
              <a:t>	A model for point-to- point link predictions. </a:t>
            </a:r>
          </a:p>
          <a:p>
            <a:r>
              <a:rPr lang="en-US" altLang="zh-CN" dirty="0"/>
              <a:t>Four variations:</a:t>
            </a:r>
          </a:p>
          <a:p>
            <a:r>
              <a:rPr lang="en-US" altLang="zh-CN" dirty="0"/>
              <a:t>	Single-signal mode </a:t>
            </a:r>
          </a:p>
          <a:p>
            <a:r>
              <a:rPr lang="en-US" altLang="zh-CN" dirty="0"/>
              <a:t>	Single-antenna mode</a:t>
            </a:r>
          </a:p>
          <a:p>
            <a:r>
              <a:rPr lang="en-US" altLang="zh-CN" dirty="0"/>
              <a:t>	Mobile mode</a:t>
            </a:r>
          </a:p>
          <a:p>
            <a:r>
              <a:rPr lang="en-US" altLang="zh-CN" dirty="0"/>
              <a:t>	Broadcast mode </a:t>
            </a:r>
          </a:p>
          <a:p>
            <a:endParaRPr lang="en-US" altLang="zh-CN" dirty="0"/>
          </a:p>
          <a:p>
            <a:endParaRPr lang="en-US" altLang="zh-CN" dirty="0"/>
          </a:p>
          <a:p>
            <a:endParaRPr lang="en-US" dirty="0"/>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253592" y="269074"/>
            <a:ext cx="7756263" cy="1054250"/>
          </a:xfrm>
        </p:spPr>
        <p:txBody>
          <a:bodyPr/>
          <a:lstStyle/>
          <a:p>
            <a:r>
              <a:rPr lang="en-US" sz="2800" b="0" dirty="0"/>
              <a:t>The Longley-Rice model:</a:t>
            </a:r>
          </a:p>
        </p:txBody>
      </p:sp>
    </p:spTree>
    <p:extLst>
      <p:ext uri="{BB962C8B-B14F-4D97-AF65-F5344CB8AC3E}">
        <p14:creationId xmlns:p14="http://schemas.microsoft.com/office/powerpoint/2010/main" val="95450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276734" y="1432210"/>
            <a:ext cx="8690383" cy="3161496"/>
          </a:xfrm>
        </p:spPr>
        <p:txBody>
          <a:bodyPr/>
          <a:lstStyle/>
          <a:p>
            <a:r>
              <a:rPr lang="en-US" altLang="zh-CN" dirty="0"/>
              <a:t>	The significant advantages of the Longley-Rice propagation model is its capability to set different parameters that have an effect on the way in which computations are done; thus the model can be customized for a wide range of applications.</a:t>
            </a:r>
          </a:p>
          <a:p>
            <a:endParaRPr lang="en-US" altLang="zh-CN" dirty="0"/>
          </a:p>
          <a:p>
            <a:endParaRPr lang="en-US" dirty="0"/>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253592" y="269074"/>
            <a:ext cx="7756263" cy="1054250"/>
          </a:xfrm>
        </p:spPr>
        <p:txBody>
          <a:bodyPr/>
          <a:lstStyle/>
          <a:p>
            <a:r>
              <a:rPr lang="en-US" sz="2800" b="0" dirty="0"/>
              <a:t>Advantages</a:t>
            </a:r>
          </a:p>
        </p:txBody>
      </p:sp>
    </p:spTree>
    <p:extLst>
      <p:ext uri="{BB962C8B-B14F-4D97-AF65-F5344CB8AC3E}">
        <p14:creationId xmlns:p14="http://schemas.microsoft.com/office/powerpoint/2010/main" val="147513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253592" y="269074"/>
            <a:ext cx="7756263" cy="1054250"/>
          </a:xfrm>
        </p:spPr>
        <p:txBody>
          <a:bodyPr/>
          <a:lstStyle/>
          <a:p>
            <a:r>
              <a:rPr lang="en-US" sz="2800" b="0" dirty="0"/>
              <a:t>The Longley-Rice model:</a:t>
            </a:r>
          </a:p>
        </p:txBody>
      </p:sp>
      <p:pic>
        <p:nvPicPr>
          <p:cNvPr id="6" name="图片 5">
            <a:extLst>
              <a:ext uri="{FF2B5EF4-FFF2-40B4-BE49-F238E27FC236}">
                <a16:creationId xmlns:a16="http://schemas.microsoft.com/office/drawing/2014/main" id="{D4DFA5F0-2992-0A43-8EEE-6B04456463D0}"/>
              </a:ext>
            </a:extLst>
          </p:cNvPr>
          <p:cNvPicPr>
            <a:picLocks noChangeAspect="1"/>
          </p:cNvPicPr>
          <p:nvPr/>
        </p:nvPicPr>
        <p:blipFill rotWithShape="1">
          <a:blip r:embed="rId2"/>
          <a:srcRect l="5704" t="17241" r="4704" b="16403"/>
          <a:stretch/>
        </p:blipFill>
        <p:spPr>
          <a:xfrm>
            <a:off x="1666228" y="925551"/>
            <a:ext cx="5811544" cy="4304369"/>
          </a:xfrm>
          <a:prstGeom prst="rect">
            <a:avLst/>
          </a:prstGeom>
        </p:spPr>
      </p:pic>
    </p:spTree>
    <p:extLst>
      <p:ext uri="{BB962C8B-B14F-4D97-AF65-F5344CB8AC3E}">
        <p14:creationId xmlns:p14="http://schemas.microsoft.com/office/powerpoint/2010/main" val="3653582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688489" y="1097281"/>
            <a:ext cx="7756263" cy="3161496"/>
          </a:xfrm>
        </p:spPr>
        <p:txBody>
          <a:bodyPr/>
          <a:lstStyle/>
          <a:p>
            <a:pPr marL="342900" indent="-342900">
              <a:buFont typeface="Arial" panose="020B0604020202020204" pitchFamily="34" charset="0"/>
              <a:buChar char="•"/>
            </a:pPr>
            <a:r>
              <a:rPr lang="en-US" dirty="0"/>
              <a:t>Frequency</a:t>
            </a:r>
          </a:p>
          <a:p>
            <a:r>
              <a:rPr lang="en-US" dirty="0"/>
              <a:t>	</a:t>
            </a:r>
            <a:r>
              <a:rPr lang="en-US" sz="2000" dirty="0"/>
              <a:t>The nominal frequency range is 20 MHz to 20 GHz.</a:t>
            </a:r>
            <a:endParaRPr lang="en-US" dirty="0"/>
          </a:p>
          <a:p>
            <a:pPr marL="342900" indent="-342900">
              <a:buFont typeface="Arial" panose="020B0604020202020204" pitchFamily="34" charset="0"/>
              <a:buChar char="•"/>
            </a:pPr>
            <a:r>
              <a:rPr lang="en-US" dirty="0"/>
              <a:t>Effective Radiated Power(ERP) </a:t>
            </a:r>
          </a:p>
          <a:p>
            <a:r>
              <a:rPr lang="en-US" dirty="0"/>
              <a:t>	</a:t>
            </a:r>
            <a:r>
              <a:rPr lang="en-US" sz="2000" dirty="0"/>
              <a:t>ERP is entered as per the units set by the user (W, </a:t>
            </a:r>
            <a:r>
              <a:rPr lang="en-US" sz="2000" dirty="0" err="1"/>
              <a:t>mW</a:t>
            </a:r>
            <a:r>
              <a:rPr lang="en-US" sz="2000" dirty="0"/>
              <a:t>, kW, </a:t>
            </a:r>
            <a:r>
              <a:rPr lang="en-US" sz="2000" dirty="0" err="1"/>
              <a:t>dBW</a:t>
            </a:r>
            <a:r>
              <a:rPr lang="en-US" sz="2000" dirty="0"/>
              <a:t>, dBm, </a:t>
            </a:r>
            <a:r>
              <a:rPr lang="en-US" sz="2000" dirty="0" err="1"/>
              <a:t>dBk</a:t>
            </a:r>
            <a:r>
              <a:rPr lang="en-US" sz="2000" dirty="0"/>
              <a:t>)</a:t>
            </a:r>
          </a:p>
          <a:p>
            <a:pPr marL="342900" indent="-342900">
              <a:buFont typeface="Arial" panose="020B0604020202020204" pitchFamily="34" charset="0"/>
              <a:buChar char="•"/>
            </a:pPr>
            <a:r>
              <a:rPr lang="en-US" dirty="0"/>
              <a:t>Height</a:t>
            </a:r>
          </a:p>
          <a:p>
            <a:r>
              <a:rPr lang="en-US" dirty="0"/>
              <a:t>	</a:t>
            </a:r>
            <a:r>
              <a:rPr lang="en-US" sz="2000" dirty="0"/>
              <a:t>The height of antenna above the ground has to be entered as per units set by user (meters or feet); the effective height for calculations will be estimated by the program itself.</a:t>
            </a:r>
            <a:endParaRPr lang="en-US" dirty="0"/>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309349" y="257922"/>
            <a:ext cx="7756263" cy="1054250"/>
          </a:xfrm>
        </p:spPr>
        <p:txBody>
          <a:bodyPr/>
          <a:lstStyle/>
          <a:p>
            <a:r>
              <a:rPr lang="en-US" sz="2800" b="0" dirty="0"/>
              <a:t>General Input into the model:</a:t>
            </a:r>
          </a:p>
        </p:txBody>
      </p:sp>
    </p:spTree>
    <p:extLst>
      <p:ext uri="{BB962C8B-B14F-4D97-AF65-F5344CB8AC3E}">
        <p14:creationId xmlns:p14="http://schemas.microsoft.com/office/powerpoint/2010/main" val="824547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693868" y="587616"/>
            <a:ext cx="7756263" cy="3161496"/>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altLang="zh-CN" dirty="0"/>
              <a:t>Polarization </a:t>
            </a:r>
          </a:p>
          <a:p>
            <a:r>
              <a:rPr lang="en-US" altLang="zh-CN" dirty="0"/>
              <a:t>	</a:t>
            </a:r>
            <a:r>
              <a:rPr lang="en-US" altLang="zh-CN" sz="2000" dirty="0"/>
              <a:t>Vertical or horizontal polarization.</a:t>
            </a:r>
          </a:p>
          <a:p>
            <a:pPr marL="342900" indent="-342900">
              <a:buFont typeface="Arial" panose="020B0604020202020204" pitchFamily="34" charset="0"/>
              <a:buChar char="•"/>
            </a:pPr>
            <a:r>
              <a:rPr lang="en-US" dirty="0"/>
              <a:t>Surface Refractivity</a:t>
            </a:r>
          </a:p>
          <a:p>
            <a:r>
              <a:rPr lang="en-US" dirty="0"/>
              <a:t>	</a:t>
            </a:r>
            <a:r>
              <a:rPr lang="en-US" sz="2000" dirty="0"/>
              <a:t>The refractivity of the atmosphere, measured in N-Units (parts per million), which typically ranges from 250 to 400 N-units</a:t>
            </a:r>
          </a:p>
          <a:p>
            <a:pPr marL="342900" indent="-342900">
              <a:buFont typeface="Arial" panose="020B0604020202020204" pitchFamily="34" charset="0"/>
              <a:buChar char="•"/>
            </a:pPr>
            <a:r>
              <a:rPr lang="en-US" dirty="0"/>
              <a:t>Permittivity</a:t>
            </a:r>
          </a:p>
          <a:p>
            <a:r>
              <a:rPr lang="en-US" dirty="0"/>
              <a:t>	</a:t>
            </a:r>
            <a:r>
              <a:rPr lang="en-US" sz="2000" dirty="0"/>
              <a:t>The dielectric constant of the ground.</a:t>
            </a:r>
          </a:p>
          <a:p>
            <a:pPr marL="342900" indent="-342900">
              <a:buFont typeface="Arial" panose="020B0604020202020204" pitchFamily="34" charset="0"/>
              <a:buChar char="•"/>
            </a:pPr>
            <a:r>
              <a:rPr lang="en-US" dirty="0"/>
              <a:t>Conductivity:</a:t>
            </a:r>
          </a:p>
          <a:p>
            <a:r>
              <a:rPr lang="en-US" dirty="0"/>
              <a:t>	</a:t>
            </a:r>
            <a:r>
              <a:rPr lang="en-US" sz="2000" dirty="0"/>
              <a:t>Soil conductivity of the ground.</a:t>
            </a:r>
          </a:p>
          <a:p>
            <a:endParaRPr lang="en-US" dirty="0"/>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309349" y="257922"/>
            <a:ext cx="7756263" cy="1054250"/>
          </a:xfrm>
        </p:spPr>
        <p:txBody>
          <a:bodyPr/>
          <a:lstStyle/>
          <a:p>
            <a:r>
              <a:rPr lang="en-US" sz="2800" b="0" dirty="0"/>
              <a:t>General Input into the model:</a:t>
            </a:r>
          </a:p>
        </p:txBody>
      </p:sp>
    </p:spTree>
    <p:extLst>
      <p:ext uri="{BB962C8B-B14F-4D97-AF65-F5344CB8AC3E}">
        <p14:creationId xmlns:p14="http://schemas.microsoft.com/office/powerpoint/2010/main" val="75034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a:xfrm>
            <a:off x="309349" y="257922"/>
            <a:ext cx="7756263" cy="1054250"/>
          </a:xfrm>
        </p:spPr>
        <p:txBody>
          <a:bodyPr/>
          <a:lstStyle/>
          <a:p>
            <a:r>
              <a:rPr lang="en-US" sz="2800" b="0" dirty="0"/>
              <a:t>Coverage map produced by ITM</a:t>
            </a:r>
          </a:p>
        </p:txBody>
      </p:sp>
      <p:pic>
        <p:nvPicPr>
          <p:cNvPr id="6" name="图片 5">
            <a:extLst>
              <a:ext uri="{FF2B5EF4-FFF2-40B4-BE49-F238E27FC236}">
                <a16:creationId xmlns:a16="http://schemas.microsoft.com/office/drawing/2014/main" id="{1381BFBE-A548-4A41-8F6B-BD3226B32024}"/>
              </a:ext>
            </a:extLst>
          </p:cNvPr>
          <p:cNvPicPr>
            <a:picLocks noChangeAspect="1"/>
          </p:cNvPicPr>
          <p:nvPr/>
        </p:nvPicPr>
        <p:blipFill>
          <a:blip r:embed="rId2"/>
          <a:stretch>
            <a:fillRect/>
          </a:stretch>
        </p:blipFill>
        <p:spPr>
          <a:xfrm>
            <a:off x="1580637" y="780013"/>
            <a:ext cx="5620263" cy="5635073"/>
          </a:xfrm>
          <a:prstGeom prst="rect">
            <a:avLst/>
          </a:prstGeom>
        </p:spPr>
      </p:pic>
    </p:spTree>
    <p:extLst>
      <p:ext uri="{BB962C8B-B14F-4D97-AF65-F5344CB8AC3E}">
        <p14:creationId xmlns:p14="http://schemas.microsoft.com/office/powerpoint/2010/main" val="2881496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4141" y="1774987"/>
            <a:ext cx="8555718" cy="2608754"/>
          </a:xfrm>
        </p:spPr>
        <p:txBody>
          <a:bodyPr/>
          <a:lstStyle/>
          <a:p>
            <a:pPr algn="ctr"/>
            <a:r>
              <a:rPr lang="en-US" dirty="0"/>
              <a:t>Part </a:t>
            </a:r>
            <a:r>
              <a:rPr lang="en-US" altLang="zh-CN" dirty="0"/>
              <a:t>1</a:t>
            </a:r>
            <a:br>
              <a:rPr lang="en-US" dirty="0"/>
            </a:br>
            <a:r>
              <a:rPr lang="en-US" dirty="0"/>
              <a:t>Background</a:t>
            </a:r>
            <a:br>
              <a:rPr lang="en-US" altLang="zh-CN" dirty="0"/>
            </a:br>
            <a:endParaRPr lang="en-US" dirty="0"/>
          </a:p>
        </p:txBody>
      </p:sp>
    </p:spTree>
    <p:extLst>
      <p:ext uri="{BB962C8B-B14F-4D97-AF65-F5344CB8AC3E}">
        <p14:creationId xmlns:p14="http://schemas.microsoft.com/office/powerpoint/2010/main" val="2389982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0184" y="2262004"/>
            <a:ext cx="8555718" cy="919606"/>
          </a:xfrm>
        </p:spPr>
        <p:txBody>
          <a:bodyPr/>
          <a:lstStyle/>
          <a:p>
            <a:pPr algn="ctr"/>
            <a:r>
              <a:rPr lang="en-US" dirty="0"/>
              <a:t>Part 3</a:t>
            </a:r>
            <a:br>
              <a:rPr lang="en-US" dirty="0"/>
            </a:br>
            <a:r>
              <a:rPr lang="en-US" dirty="0"/>
              <a:t>Current design/Algorithm</a:t>
            </a:r>
          </a:p>
        </p:txBody>
      </p:sp>
    </p:spTree>
    <p:extLst>
      <p:ext uri="{BB962C8B-B14F-4D97-AF65-F5344CB8AC3E}">
        <p14:creationId xmlns:p14="http://schemas.microsoft.com/office/powerpoint/2010/main" val="127532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556825-B6FA-6344-8276-7FE99413FC01}"/>
              </a:ext>
            </a:extLst>
          </p:cNvPr>
          <p:cNvSpPr>
            <a:spLocks noGrp="1"/>
          </p:cNvSpPr>
          <p:nvPr>
            <p:ph idx="1"/>
          </p:nvPr>
        </p:nvSpPr>
        <p:spPr>
          <a:xfrm>
            <a:off x="699247" y="803605"/>
            <a:ext cx="7745505" cy="4969663"/>
          </a:xfrm>
        </p:spPr>
        <p:txBody>
          <a:bodyPr/>
          <a:lstStyle/>
          <a:p>
            <a:r>
              <a:rPr lang="en-US" dirty="0"/>
              <a:t>The ITM was designed as a simplification of the TN 101 and specifically for a compiled program such as Fortran 66</a:t>
            </a:r>
            <a:r>
              <a:rPr lang="zh-CN" altLang="en-US" dirty="0"/>
              <a:t> </a:t>
            </a:r>
            <a:r>
              <a:rPr lang="en-US" altLang="zh-CN" dirty="0"/>
              <a:t>and C++</a:t>
            </a:r>
            <a:endParaRPr lang="en-US" dirty="0"/>
          </a:p>
          <a:p>
            <a:r>
              <a:rPr lang="en-US" dirty="0"/>
              <a:t>The ITM predicts the reference attenuation </a:t>
            </a:r>
            <a:r>
              <a:rPr lang="en-US" dirty="0" err="1"/>
              <a:t>A</a:t>
            </a:r>
            <a:r>
              <a:rPr lang="en-US" sz="1800" dirty="0" err="1"/>
              <a:t>ref</a:t>
            </a:r>
            <a:r>
              <a:rPr lang="en-US" dirty="0"/>
              <a:t>, which is added to free space attenuation (FSL) of a radio signal based on distance, environmental and geographical characteristics. </a:t>
            </a:r>
          </a:p>
          <a:p>
            <a:r>
              <a:rPr lang="en-US" dirty="0"/>
              <a:t>Its structure and algorithms are based over two hundred documents which established the foundations of radio link and coverture modeling, valid up to the present. </a:t>
            </a:r>
          </a:p>
          <a:p>
            <a:endParaRPr lang="en-US" dirty="0"/>
          </a:p>
        </p:txBody>
      </p:sp>
    </p:spTree>
    <p:extLst>
      <p:ext uri="{BB962C8B-B14F-4D97-AF65-F5344CB8AC3E}">
        <p14:creationId xmlns:p14="http://schemas.microsoft.com/office/powerpoint/2010/main" val="1672127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74A7CE-29EA-7A45-B68C-8B4878F0BDF8}"/>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98500" y="2604168"/>
            <a:ext cx="7747000" cy="1327594"/>
          </a:xfrm>
        </p:spPr>
      </p:pic>
      <p:sp>
        <p:nvSpPr>
          <p:cNvPr id="6" name="Title 2">
            <a:extLst>
              <a:ext uri="{FF2B5EF4-FFF2-40B4-BE49-F238E27FC236}">
                <a16:creationId xmlns:a16="http://schemas.microsoft.com/office/drawing/2014/main" id="{7D627F3A-8EE3-AB46-9DB4-1B6F2ADFFFFC}"/>
              </a:ext>
            </a:extLst>
          </p:cNvPr>
          <p:cNvSpPr>
            <a:spLocks noGrp="1"/>
          </p:cNvSpPr>
          <p:nvPr>
            <p:ph type="title"/>
          </p:nvPr>
        </p:nvSpPr>
        <p:spPr>
          <a:xfrm>
            <a:off x="513126" y="1109612"/>
            <a:ext cx="7756263" cy="1054250"/>
          </a:xfrm>
        </p:spPr>
        <p:txBody>
          <a:bodyPr/>
          <a:lstStyle/>
          <a:p>
            <a:r>
              <a:rPr lang="en-US" sz="2800" b="0" dirty="0"/>
              <a:t>Evolution of the ITM model </a:t>
            </a:r>
          </a:p>
        </p:txBody>
      </p:sp>
      <p:sp>
        <p:nvSpPr>
          <p:cNvPr id="2" name="TextBox 1">
            <a:extLst>
              <a:ext uri="{FF2B5EF4-FFF2-40B4-BE49-F238E27FC236}">
                <a16:creationId xmlns:a16="http://schemas.microsoft.com/office/drawing/2014/main" id="{589D3DF4-50B0-6C4A-A6BF-49B1AD48C23A}"/>
              </a:ext>
            </a:extLst>
          </p:cNvPr>
          <p:cNvSpPr txBox="1"/>
          <p:nvPr/>
        </p:nvSpPr>
        <p:spPr>
          <a:xfrm>
            <a:off x="645459" y="4303058"/>
            <a:ext cx="8055410" cy="646331"/>
          </a:xfrm>
          <a:prstGeom prst="rect">
            <a:avLst/>
          </a:prstGeom>
          <a:noFill/>
        </p:spPr>
        <p:txBody>
          <a:bodyPr wrap="none" rtlCol="0">
            <a:spAutoFit/>
          </a:bodyPr>
          <a:lstStyle/>
          <a:p>
            <a:r>
              <a:rPr lang="en-US" dirty="0"/>
              <a:t>A byproduct of Technical Note 101, is cornerstone foundation of 1968 ITM </a:t>
            </a:r>
          </a:p>
          <a:p>
            <a:r>
              <a:rPr lang="en-US" dirty="0"/>
              <a:t> </a:t>
            </a:r>
          </a:p>
        </p:txBody>
      </p:sp>
    </p:spTree>
    <p:extLst>
      <p:ext uri="{BB962C8B-B14F-4D97-AF65-F5344CB8AC3E}">
        <p14:creationId xmlns:p14="http://schemas.microsoft.com/office/powerpoint/2010/main" val="268883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CE36F26-6E9E-DF47-9288-34FEB83E747F}"/>
              </a:ext>
            </a:extLst>
          </p:cNvPr>
          <p:cNvSpPr txBox="1">
            <a:spLocks/>
          </p:cNvSpPr>
          <p:nvPr/>
        </p:nvSpPr>
        <p:spPr>
          <a:xfrm>
            <a:off x="708198" y="634124"/>
            <a:ext cx="7756263" cy="1054250"/>
          </a:xfrm>
          <a:prstGeom prst="rect">
            <a:avLst/>
          </a:prstGeom>
        </p:spPr>
        <p:txBody>
          <a:bodyPr/>
          <a:lstStyle>
            <a:lvl1pPr algn="l" defTabSz="914400" rtl="0" eaLnBrk="1" latinLnBrk="0" hangingPunct="1">
              <a:spcBef>
                <a:spcPct val="0"/>
              </a:spcBef>
              <a:buNone/>
              <a:defRPr sz="4000" b="1" kern="1200">
                <a:solidFill>
                  <a:schemeClr val="tx1">
                    <a:lumMod val="75000"/>
                    <a:lumOff val="25000"/>
                  </a:schemeClr>
                </a:solidFill>
                <a:latin typeface="Arial"/>
                <a:ea typeface="+mj-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b="0" dirty="0"/>
              <a:t>M</a:t>
            </a:r>
            <a:r>
              <a:rPr lang="en-US" sz="2800" b="0" dirty="0"/>
              <a:t>ain characteristics of the </a:t>
            </a:r>
            <a:r>
              <a:rPr lang="en-US" altLang="zh-CN" sz="2800" b="0" dirty="0"/>
              <a:t>ITM</a:t>
            </a:r>
            <a:r>
              <a:rPr lang="zh-CN" altLang="en-US" sz="2800" b="0" dirty="0"/>
              <a:t> </a:t>
            </a:r>
            <a:r>
              <a:rPr lang="en-US" sz="2800" b="0" dirty="0"/>
              <a:t>model. </a:t>
            </a:r>
          </a:p>
        </p:txBody>
      </p:sp>
      <p:graphicFrame>
        <p:nvGraphicFramePr>
          <p:cNvPr id="7" name="Table 6">
            <a:extLst>
              <a:ext uri="{FF2B5EF4-FFF2-40B4-BE49-F238E27FC236}">
                <a16:creationId xmlns:a16="http://schemas.microsoft.com/office/drawing/2014/main" id="{ED75BDAC-7006-A04F-8386-F67608219BD3}"/>
              </a:ext>
            </a:extLst>
          </p:cNvPr>
          <p:cNvGraphicFramePr>
            <a:graphicFrameLocks noGrp="1"/>
          </p:cNvGraphicFramePr>
          <p:nvPr>
            <p:extLst>
              <p:ext uri="{D42A27DB-BD31-4B8C-83A1-F6EECF244321}">
                <p14:modId xmlns:p14="http://schemas.microsoft.com/office/powerpoint/2010/main" val="2470472945"/>
              </p:ext>
            </p:extLst>
          </p:nvPr>
        </p:nvGraphicFramePr>
        <p:xfrm>
          <a:off x="628650" y="1688374"/>
          <a:ext cx="7886700" cy="2914900"/>
        </p:xfrm>
        <a:graphic>
          <a:graphicData uri="http://schemas.openxmlformats.org/drawingml/2006/table">
            <a:tbl>
              <a:tblPr/>
              <a:tblGrid>
                <a:gridCol w="2175510">
                  <a:extLst>
                    <a:ext uri="{9D8B030D-6E8A-4147-A177-3AD203B41FA5}">
                      <a16:colId xmlns:a16="http://schemas.microsoft.com/office/drawing/2014/main" val="262550976"/>
                    </a:ext>
                  </a:extLst>
                </a:gridCol>
                <a:gridCol w="5711190">
                  <a:extLst>
                    <a:ext uri="{9D8B030D-6E8A-4147-A177-3AD203B41FA5}">
                      <a16:colId xmlns:a16="http://schemas.microsoft.com/office/drawing/2014/main" val="2412096670"/>
                    </a:ext>
                  </a:extLst>
                </a:gridCol>
              </a:tblGrid>
              <a:tr h="516565">
                <a:tc>
                  <a:txBody>
                    <a:bodyPr/>
                    <a:lstStyle/>
                    <a:p>
                      <a:r>
                        <a:rPr lang="en-US" sz="2400" b="1" dirty="0">
                          <a:effectLst/>
                          <a:latin typeface="CIDFont+F3"/>
                        </a:rPr>
                        <a:t>Characteristics</a:t>
                      </a:r>
                      <a:r>
                        <a:rPr lang="en-US" sz="2400" dirty="0">
                          <a:effectLst/>
                          <a:latin typeface="CIDFont+F3"/>
                        </a:rPr>
                        <a:t> </a:t>
                      </a:r>
                      <a:endParaRPr lang="en-US" sz="24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400" b="1" dirty="0">
                          <a:effectLst/>
                          <a:latin typeface="CIDFont+F3"/>
                        </a:rPr>
                        <a:t>Description</a:t>
                      </a:r>
                      <a:r>
                        <a:rPr lang="en-US" sz="2400" dirty="0">
                          <a:effectLst/>
                          <a:latin typeface="CIDFont+F3"/>
                        </a:rPr>
                        <a:t> </a:t>
                      </a:r>
                      <a:endParaRPr lang="en-US" sz="24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895886"/>
                  </a:ext>
                </a:extLst>
              </a:tr>
              <a:tr h="479667">
                <a:tc>
                  <a:txBody>
                    <a:bodyPr/>
                    <a:lstStyle/>
                    <a:p>
                      <a:r>
                        <a:rPr lang="en-US" sz="2400">
                          <a:effectLst/>
                          <a:latin typeface="CIDFont+F1"/>
                        </a:rPr>
                        <a:t>Model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400">
                          <a:effectLst/>
                          <a:latin typeface="CIDFont+F1"/>
                        </a:rPr>
                        <a:t>Deterministic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7732386"/>
                  </a:ext>
                </a:extLst>
              </a:tr>
              <a:tr h="479667">
                <a:tc>
                  <a:txBody>
                    <a:bodyPr/>
                    <a:lstStyle/>
                    <a:p>
                      <a:r>
                        <a:rPr lang="en-US" sz="2400">
                          <a:effectLst/>
                          <a:latin typeface="CIDFont+F1"/>
                        </a:rPr>
                        <a:t>Based on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400">
                          <a:effectLst/>
                          <a:latin typeface="CIDFont+F1"/>
                        </a:rPr>
                        <a:t>Electromagnetic theory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4937236"/>
                  </a:ext>
                </a:extLst>
              </a:tr>
              <a:tr h="479667">
                <a:tc>
                  <a:txBody>
                    <a:bodyPr/>
                    <a:lstStyle/>
                    <a:p>
                      <a:r>
                        <a:rPr lang="en-US" sz="2400">
                          <a:effectLst/>
                          <a:latin typeface="CIDFont+F1"/>
                        </a:rPr>
                        <a:t>Modes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400">
                          <a:effectLst/>
                          <a:latin typeface="CIDFont+F1"/>
                        </a:rPr>
                        <a:t>Point-to-point and point to zone (Area)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2925012"/>
                  </a:ext>
                </a:extLst>
              </a:tr>
              <a:tr h="479667">
                <a:tc>
                  <a:txBody>
                    <a:bodyPr/>
                    <a:lstStyle/>
                    <a:p>
                      <a:r>
                        <a:rPr lang="en-US" sz="2400">
                          <a:effectLst/>
                          <a:latin typeface="CIDFont+F1"/>
                        </a:rPr>
                        <a:t>Zones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400">
                          <a:effectLst/>
                          <a:latin typeface="CIDFont+F1"/>
                        </a:rPr>
                        <a:t>FSL, LOS, Diffraction and Scatter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0483167"/>
                  </a:ext>
                </a:extLst>
              </a:tr>
              <a:tr h="479667">
                <a:tc>
                  <a:txBody>
                    <a:bodyPr/>
                    <a:lstStyle/>
                    <a:p>
                      <a:r>
                        <a:rPr lang="en-US" sz="2400">
                          <a:effectLst/>
                          <a:latin typeface="CIDFont+F1"/>
                        </a:rPr>
                        <a:t>Statistics </a:t>
                      </a:r>
                      <a:endParaRPr lang="en-US" sz="24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400" dirty="0">
                          <a:effectLst/>
                          <a:latin typeface="CIDFont+F1"/>
                        </a:rPr>
                        <a:t>Variabilities: time, locations and situations </a:t>
                      </a:r>
                      <a:endParaRPr lang="en-US" sz="24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2073624"/>
                  </a:ext>
                </a:extLst>
              </a:tr>
            </a:tbl>
          </a:graphicData>
        </a:graphic>
      </p:graphicFrame>
    </p:spTree>
    <p:extLst>
      <p:ext uri="{BB962C8B-B14F-4D97-AF65-F5344CB8AC3E}">
        <p14:creationId xmlns:p14="http://schemas.microsoft.com/office/powerpoint/2010/main" val="43541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98A953-28FD-1047-80CC-5309739F07A4}"/>
              </a:ext>
            </a:extLst>
          </p:cNvPr>
          <p:cNvSpPr>
            <a:spLocks noGrp="1"/>
          </p:cNvSpPr>
          <p:nvPr>
            <p:ph idx="1"/>
          </p:nvPr>
        </p:nvSpPr>
        <p:spPr>
          <a:xfrm>
            <a:off x="699247" y="1239649"/>
            <a:ext cx="7745505" cy="1054250"/>
          </a:xfrm>
        </p:spPr>
        <p:txBody>
          <a:bodyPr/>
          <a:lstStyle/>
          <a:p>
            <a:r>
              <a:rPr lang="en-US" dirty="0"/>
              <a:t>It starts assuming a hypothetical reference profile divided in four zones </a:t>
            </a:r>
          </a:p>
        </p:txBody>
      </p:sp>
      <p:sp>
        <p:nvSpPr>
          <p:cNvPr id="6" name="Title 2">
            <a:extLst>
              <a:ext uri="{FF2B5EF4-FFF2-40B4-BE49-F238E27FC236}">
                <a16:creationId xmlns:a16="http://schemas.microsoft.com/office/drawing/2014/main" id="{0CE36F26-6E9E-DF47-9288-34FEB83E747F}"/>
              </a:ext>
            </a:extLst>
          </p:cNvPr>
          <p:cNvSpPr txBox="1">
            <a:spLocks/>
          </p:cNvSpPr>
          <p:nvPr/>
        </p:nvSpPr>
        <p:spPr>
          <a:xfrm>
            <a:off x="708198" y="634124"/>
            <a:ext cx="7756263" cy="1054250"/>
          </a:xfrm>
          <a:prstGeom prst="rect">
            <a:avLst/>
          </a:prstGeom>
        </p:spPr>
        <p:txBody>
          <a:bodyPr/>
          <a:lstStyle>
            <a:lvl1pPr algn="l" defTabSz="914400" rtl="0" eaLnBrk="1" latinLnBrk="0" hangingPunct="1">
              <a:spcBef>
                <a:spcPct val="0"/>
              </a:spcBef>
              <a:buNone/>
              <a:defRPr sz="4000" b="1" kern="1200">
                <a:solidFill>
                  <a:schemeClr val="tx1">
                    <a:lumMod val="75000"/>
                    <a:lumOff val="25000"/>
                  </a:schemeClr>
                </a:solidFill>
                <a:latin typeface="Arial"/>
                <a:ea typeface="+mj-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t>ITM model structure </a:t>
            </a:r>
          </a:p>
        </p:txBody>
      </p:sp>
      <p:pic>
        <p:nvPicPr>
          <p:cNvPr id="4" name="Picture 3">
            <a:extLst>
              <a:ext uri="{FF2B5EF4-FFF2-40B4-BE49-F238E27FC236}">
                <a16:creationId xmlns:a16="http://schemas.microsoft.com/office/drawing/2014/main" id="{52CF8DD9-D054-894A-88E8-295B251B5BF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1999" y="1830990"/>
            <a:ext cx="4424849" cy="3011356"/>
          </a:xfrm>
          <a:prstGeom prst="rect">
            <a:avLst/>
          </a:prstGeom>
        </p:spPr>
      </p:pic>
      <p:sp>
        <p:nvSpPr>
          <p:cNvPr id="5" name="Rectangle 4">
            <a:extLst>
              <a:ext uri="{FF2B5EF4-FFF2-40B4-BE49-F238E27FC236}">
                <a16:creationId xmlns:a16="http://schemas.microsoft.com/office/drawing/2014/main" id="{2DEDB421-A60A-1949-A709-7CAAB54764D3}"/>
              </a:ext>
            </a:extLst>
          </p:cNvPr>
          <p:cNvSpPr/>
          <p:nvPr/>
        </p:nvSpPr>
        <p:spPr>
          <a:xfrm>
            <a:off x="3451392" y="5033636"/>
            <a:ext cx="6632053" cy="369332"/>
          </a:xfrm>
          <a:prstGeom prst="rect">
            <a:avLst/>
          </a:prstGeom>
        </p:spPr>
        <p:txBody>
          <a:bodyPr wrap="square">
            <a:spAutoFit/>
          </a:bodyPr>
          <a:lstStyle/>
          <a:p>
            <a:r>
              <a:rPr lang="en-US" dirty="0">
                <a:latin typeface="CIDFont+F1"/>
              </a:rPr>
              <a:t>antenna heights, reference distances and elevations angles </a:t>
            </a: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5029523-AC01-6E41-915F-9698B05131DC}"/>
                  </a:ext>
                </a:extLst>
              </p:cNvPr>
              <p:cNvSpPr/>
              <p:nvPr/>
            </p:nvSpPr>
            <p:spPr>
              <a:xfrm>
                <a:off x="582464" y="2413338"/>
                <a:ext cx="4572000" cy="1754326"/>
              </a:xfrm>
              <a:prstGeom prst="rect">
                <a:avLst/>
              </a:prstGeom>
            </p:spPr>
            <p:txBody>
              <a:bodyPr>
                <a:spAutoFit/>
              </a:bodyPr>
              <a:lstStyle/>
              <a:p>
                <a:r>
                  <a:rPr lang="en-US" altLang="zh-CN" dirty="0">
                    <a:latin typeface="Arial" panose="020B0604020202020204" pitchFamily="34" charset="0"/>
                  </a:rPr>
                  <a:t>hg </a:t>
                </a:r>
                <a:r>
                  <a:rPr lang="en-US" dirty="0">
                    <a:latin typeface="Arial" panose="020B0604020202020204" pitchFamily="34" charset="0"/>
                  </a:rPr>
                  <a:t>:</a:t>
                </a:r>
                <a:r>
                  <a:rPr lang="en-US" dirty="0"/>
                  <a:t> Antenna e</a:t>
                </a:r>
                <a:r>
                  <a:rPr lang="en-US" altLang="zh-CN" dirty="0"/>
                  <a:t>ffe</a:t>
                </a:r>
                <a:r>
                  <a:rPr lang="en-US" dirty="0"/>
                  <a:t>ctive</a:t>
                </a:r>
                <a:r>
                  <a:rPr lang="zh-CN" altLang="en-US" dirty="0"/>
                  <a:t> </a:t>
                </a:r>
                <a:r>
                  <a:rPr lang="en-US" dirty="0"/>
                  <a:t>heights</a:t>
                </a:r>
              </a:p>
              <a:p>
                <a:r>
                  <a:rPr lang="en-US" altLang="zh-CN" dirty="0"/>
                  <a:t>dL</a:t>
                </a:r>
                <a:r>
                  <a:rPr lang="zh-CN" altLang="en-US" dirty="0"/>
                  <a:t> </a:t>
                </a:r>
                <a:r>
                  <a:rPr lang="en-US" altLang="zh-CN" dirty="0"/>
                  <a:t>:</a:t>
                </a:r>
                <a:r>
                  <a:rPr lang="zh-CN" altLang="en-US" dirty="0"/>
                  <a:t> </a:t>
                </a:r>
                <a:r>
                  <a:rPr lang="en-US" dirty="0"/>
                  <a:t>Distances</a:t>
                </a:r>
                <a:r>
                  <a:rPr lang="zh-CN" altLang="en-US" dirty="0"/>
                  <a:t> </a:t>
                </a:r>
                <a:r>
                  <a:rPr lang="en-US" dirty="0"/>
                  <a:t>from</a:t>
                </a:r>
                <a:r>
                  <a:rPr lang="zh-CN" altLang="en-US" dirty="0"/>
                  <a:t> </a:t>
                </a:r>
                <a:r>
                  <a:rPr lang="en-US" dirty="0"/>
                  <a:t>each</a:t>
                </a:r>
                <a:r>
                  <a:rPr lang="zh-CN" altLang="en-US" dirty="0"/>
                  <a:t> </a:t>
                </a:r>
                <a:r>
                  <a:rPr lang="en-US" dirty="0"/>
                  <a:t>terminal</a:t>
                </a:r>
                <a:r>
                  <a:rPr lang="zh-CN" altLang="en-US" dirty="0"/>
                  <a:t> </a:t>
                </a:r>
                <a:r>
                  <a:rPr lang="en-US" dirty="0"/>
                  <a:t>to</a:t>
                </a:r>
                <a:r>
                  <a:rPr lang="zh-CN" altLang="en-US" dirty="0"/>
                  <a:t> </a:t>
                </a:r>
                <a:r>
                  <a:rPr lang="en-US" dirty="0"/>
                  <a:t>its</a:t>
                </a:r>
                <a:r>
                  <a:rPr lang="zh-CN" altLang="en-US" dirty="0"/>
                  <a:t> </a:t>
                </a:r>
                <a:r>
                  <a:rPr lang="en-US" dirty="0"/>
                  <a:t>radio</a:t>
                </a:r>
                <a:r>
                  <a:rPr lang="zh-CN" altLang="en-US" dirty="0"/>
                  <a:t> </a:t>
                </a:r>
                <a:r>
                  <a:rPr lang="en-US" dirty="0"/>
                  <a:t>horizon</a:t>
                </a:r>
              </a:p>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e</a:t>
                </a:r>
                <a:r>
                  <a:rPr lang="en-US" altLang="zh-CN" dirty="0"/>
                  <a:t>:</a:t>
                </a:r>
                <a:r>
                  <a:rPr lang="zh-CN" altLang="en-US" dirty="0"/>
                  <a:t> </a:t>
                </a:r>
                <a:r>
                  <a:rPr lang="en-US" dirty="0"/>
                  <a:t>Elevation</a:t>
                </a:r>
                <a:r>
                  <a:rPr lang="zh-CN" altLang="en-US" dirty="0"/>
                  <a:t> </a:t>
                </a:r>
                <a:r>
                  <a:rPr lang="en-US" dirty="0"/>
                  <a:t>angles</a:t>
                </a:r>
                <a:r>
                  <a:rPr lang="zh-CN" altLang="en-US" dirty="0"/>
                  <a:t> </a:t>
                </a:r>
                <a:r>
                  <a:rPr lang="en-US" dirty="0"/>
                  <a:t>of</a:t>
                </a:r>
                <a:r>
                  <a:rPr lang="zh-CN" altLang="en-US" dirty="0"/>
                  <a:t> </a:t>
                </a:r>
                <a:r>
                  <a:rPr lang="en-US" dirty="0"/>
                  <a:t>the</a:t>
                </a:r>
                <a:r>
                  <a:rPr lang="zh-CN" altLang="en-US" dirty="0"/>
                  <a:t> </a:t>
                </a:r>
                <a:r>
                  <a:rPr lang="en-US" dirty="0"/>
                  <a:t>horizons</a:t>
                </a:r>
                <a:r>
                  <a:rPr lang="zh-CN" altLang="en-US" dirty="0"/>
                  <a:t> </a:t>
                </a:r>
                <a:r>
                  <a:rPr lang="en-US" dirty="0"/>
                  <a:t>from</a:t>
                </a:r>
                <a:r>
                  <a:rPr lang="zh-CN" altLang="en-US" dirty="0"/>
                  <a:t> </a:t>
                </a:r>
                <a:r>
                  <a:rPr lang="en-US" dirty="0"/>
                  <a:t>each</a:t>
                </a:r>
                <a:r>
                  <a:rPr lang="zh-CN" altLang="en-US" dirty="0"/>
                  <a:t> </a:t>
                </a:r>
                <a:r>
                  <a:rPr lang="en-US" dirty="0"/>
                  <a:t>terminal</a:t>
                </a:r>
                <a:r>
                  <a:rPr lang="zh-CN" altLang="en-US" dirty="0"/>
                  <a:t> </a:t>
                </a:r>
                <a:r>
                  <a:rPr lang="en-US" dirty="0"/>
                  <a:t>at</a:t>
                </a:r>
                <a:r>
                  <a:rPr lang="zh-CN" altLang="en-US" dirty="0"/>
                  <a:t> </a:t>
                </a:r>
                <a:r>
                  <a:rPr lang="en-US" dirty="0"/>
                  <a:t>the</a:t>
                </a:r>
                <a:r>
                  <a:rPr lang="zh-CN" altLang="en-US" dirty="0"/>
                  <a:t> </a:t>
                </a:r>
                <a:r>
                  <a:rPr lang="en-US" dirty="0"/>
                  <a:t>height</a:t>
                </a:r>
                <a:r>
                  <a:rPr lang="zh-CN" altLang="en-US" dirty="0"/>
                  <a:t> </a:t>
                </a:r>
                <a:r>
                  <a:rPr lang="en-US" dirty="0"/>
                  <a:t>of</a:t>
                </a:r>
                <a:r>
                  <a:rPr lang="zh-CN" altLang="en-US" dirty="0"/>
                  <a:t> </a:t>
                </a:r>
                <a:r>
                  <a:rPr lang="en-US" dirty="0"/>
                  <a:t>the</a:t>
                </a:r>
                <a:r>
                  <a:rPr lang="zh-CN" altLang="en-US" dirty="0"/>
                  <a:t> </a:t>
                </a:r>
                <a:r>
                  <a:rPr lang="en-US" dirty="0"/>
                  <a:t>antennas.</a:t>
                </a:r>
                <a:r>
                  <a:rPr lang="zh-CN" altLang="en-US" dirty="0"/>
                  <a:t> </a:t>
                </a:r>
                <a:r>
                  <a:rPr lang="en-US" dirty="0"/>
                  <a:t>These</a:t>
                </a:r>
                <a:r>
                  <a:rPr lang="zh-CN" altLang="en-US" dirty="0"/>
                  <a:t> </a:t>
                </a:r>
                <a:r>
                  <a:rPr lang="en-US" dirty="0"/>
                  <a:t>are</a:t>
                </a:r>
                <a:r>
                  <a:rPr lang="zh-CN" altLang="en-US" dirty="0"/>
                  <a:t> </a:t>
                </a:r>
                <a:r>
                  <a:rPr lang="en-US" dirty="0"/>
                  <a:t>measured</a:t>
                </a:r>
                <a:r>
                  <a:rPr lang="zh-CN" altLang="en-US" dirty="0"/>
                  <a:t> </a:t>
                </a:r>
                <a:r>
                  <a:rPr lang="en-US" dirty="0"/>
                  <a:t>in</a:t>
                </a:r>
                <a:r>
                  <a:rPr lang="zh-CN" altLang="en-US" dirty="0"/>
                  <a:t> </a:t>
                </a:r>
                <a:r>
                  <a:rPr lang="en-US" dirty="0"/>
                  <a:t>radians.</a:t>
                </a:r>
              </a:p>
            </p:txBody>
          </p:sp>
        </mc:Choice>
        <mc:Fallback xmlns="">
          <p:sp>
            <p:nvSpPr>
              <p:cNvPr id="9" name="Rectangle 8">
                <a:extLst>
                  <a:ext uri="{FF2B5EF4-FFF2-40B4-BE49-F238E27FC236}">
                    <a16:creationId xmlns:a16="http://schemas.microsoft.com/office/drawing/2014/main" id="{95029523-AC01-6E41-915F-9698B05131DC}"/>
                  </a:ext>
                </a:extLst>
              </p:cNvPr>
              <p:cNvSpPr>
                <a:spLocks noRot="1" noChangeAspect="1" noMove="1" noResize="1" noEditPoints="1" noAdjustHandles="1" noChangeArrowheads="1" noChangeShapeType="1" noTextEdit="1"/>
              </p:cNvSpPr>
              <p:nvPr/>
            </p:nvSpPr>
            <p:spPr>
              <a:xfrm>
                <a:off x="582464" y="2413338"/>
                <a:ext cx="4572000" cy="1754326"/>
              </a:xfrm>
              <a:prstGeom prst="rect">
                <a:avLst/>
              </a:prstGeom>
              <a:blipFill>
                <a:blip r:embed="rId3"/>
                <a:stretch>
                  <a:fillRect l="-1108" t="-2158" r="-277" b="-5036"/>
                </a:stretch>
              </a:blipFill>
            </p:spPr>
            <p:txBody>
              <a:bodyPr/>
              <a:lstStyle/>
              <a:p>
                <a:r>
                  <a:rPr lang="en-US">
                    <a:noFill/>
                  </a:rPr>
                  <a:t> </a:t>
                </a:r>
              </a:p>
            </p:txBody>
          </p:sp>
        </mc:Fallback>
      </mc:AlternateContent>
    </p:spTree>
    <p:extLst>
      <p:ext uri="{BB962C8B-B14F-4D97-AF65-F5344CB8AC3E}">
        <p14:creationId xmlns:p14="http://schemas.microsoft.com/office/powerpoint/2010/main" val="699021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7A5BC1-A61D-2442-909B-E9334015599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3209" y="1548384"/>
            <a:ext cx="7674403" cy="3656094"/>
          </a:xfrm>
          <a:prstGeom prst="rect">
            <a:avLst/>
          </a:prstGeom>
        </p:spPr>
      </p:pic>
      <p:sp>
        <p:nvSpPr>
          <p:cNvPr id="5" name="Title 2">
            <a:extLst>
              <a:ext uri="{FF2B5EF4-FFF2-40B4-BE49-F238E27FC236}">
                <a16:creationId xmlns:a16="http://schemas.microsoft.com/office/drawing/2014/main" id="{A1FE27A2-9808-A24C-80FD-B895CD9F90AD}"/>
              </a:ext>
            </a:extLst>
          </p:cNvPr>
          <p:cNvSpPr txBox="1">
            <a:spLocks/>
          </p:cNvSpPr>
          <p:nvPr/>
        </p:nvSpPr>
        <p:spPr>
          <a:xfrm>
            <a:off x="586278" y="439052"/>
            <a:ext cx="8313882" cy="1019398"/>
          </a:xfrm>
          <a:prstGeom prst="rect">
            <a:avLst/>
          </a:prstGeom>
        </p:spPr>
        <p:txBody>
          <a:bodyPr/>
          <a:lstStyle>
            <a:lvl1pPr algn="l" defTabSz="914400" rtl="0" eaLnBrk="1" latinLnBrk="0" hangingPunct="1">
              <a:spcBef>
                <a:spcPct val="0"/>
              </a:spcBef>
              <a:buNone/>
              <a:defRPr sz="4000" b="1" kern="1200">
                <a:solidFill>
                  <a:schemeClr val="tx1">
                    <a:lumMod val="75000"/>
                    <a:lumOff val="25000"/>
                  </a:schemeClr>
                </a:solidFill>
                <a:latin typeface="Arial"/>
                <a:ea typeface="+mj-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t>ITM model Zones and additional attenuation to FSL </a:t>
            </a:r>
          </a:p>
        </p:txBody>
      </p:sp>
    </p:spTree>
    <p:extLst>
      <p:ext uri="{BB962C8B-B14F-4D97-AF65-F5344CB8AC3E}">
        <p14:creationId xmlns:p14="http://schemas.microsoft.com/office/powerpoint/2010/main" val="70334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A03D201-7323-AF43-B444-9660C50054C9}"/>
              </a:ext>
            </a:extLst>
          </p:cNvPr>
          <p:cNvGraphicFramePr>
            <a:graphicFrameLocks noGrp="1"/>
          </p:cNvGraphicFramePr>
          <p:nvPr>
            <p:extLst>
              <p:ext uri="{D42A27DB-BD31-4B8C-83A1-F6EECF244321}">
                <p14:modId xmlns:p14="http://schemas.microsoft.com/office/powerpoint/2010/main" val="186991672"/>
              </p:ext>
            </p:extLst>
          </p:nvPr>
        </p:nvGraphicFramePr>
        <p:xfrm>
          <a:off x="586278" y="1124534"/>
          <a:ext cx="7886700" cy="4114800"/>
        </p:xfrm>
        <a:graphic>
          <a:graphicData uri="http://schemas.openxmlformats.org/drawingml/2006/table">
            <a:tbl>
              <a:tblPr/>
              <a:tblGrid>
                <a:gridCol w="1795003">
                  <a:extLst>
                    <a:ext uri="{9D8B030D-6E8A-4147-A177-3AD203B41FA5}">
                      <a16:colId xmlns:a16="http://schemas.microsoft.com/office/drawing/2014/main" val="3974171688"/>
                    </a:ext>
                  </a:extLst>
                </a:gridCol>
                <a:gridCol w="6091697">
                  <a:extLst>
                    <a:ext uri="{9D8B030D-6E8A-4147-A177-3AD203B41FA5}">
                      <a16:colId xmlns:a16="http://schemas.microsoft.com/office/drawing/2014/main" val="3424252909"/>
                    </a:ext>
                  </a:extLst>
                </a:gridCol>
              </a:tblGrid>
              <a:tr h="0">
                <a:tc>
                  <a:txBody>
                    <a:bodyPr/>
                    <a:lstStyle/>
                    <a:p>
                      <a:r>
                        <a:rPr lang="en-US" sz="2000" b="1" dirty="0">
                          <a:effectLst/>
                          <a:latin typeface="CIDFont+F3"/>
                        </a:rPr>
                        <a:t>Zone</a:t>
                      </a:r>
                      <a:r>
                        <a:rPr lang="en-US" sz="2000" dirty="0">
                          <a:effectLst/>
                          <a:latin typeface="CIDFont+F3"/>
                        </a:rPr>
                        <a:t> </a:t>
                      </a:r>
                      <a:endParaRPr lang="en-US" sz="20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000" b="1" dirty="0">
                          <a:effectLst/>
                          <a:latin typeface="CIDFont+F3"/>
                        </a:rPr>
                        <a:t>Description</a:t>
                      </a:r>
                      <a:r>
                        <a:rPr lang="en-US" sz="2000" dirty="0">
                          <a:effectLst/>
                          <a:latin typeface="CIDFont+F3"/>
                        </a:rPr>
                        <a:t> </a:t>
                      </a:r>
                      <a:endParaRPr lang="en-US" sz="20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635335"/>
                  </a:ext>
                </a:extLst>
              </a:tr>
              <a:tr h="0">
                <a:tc>
                  <a:txBody>
                    <a:bodyPr/>
                    <a:lstStyle/>
                    <a:p>
                      <a:r>
                        <a:rPr lang="en-US" sz="2000">
                          <a:effectLst/>
                          <a:latin typeface="CIDFont+F1"/>
                        </a:rPr>
                        <a:t>FS </a:t>
                      </a:r>
                      <a:endParaRPr lang="en-US" sz="20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000">
                          <a:effectLst/>
                          <a:latin typeface="CIDFont+F1"/>
                        </a:rPr>
                        <a:t>Reference attenuation is zero, received level is equal to FSL </a:t>
                      </a:r>
                      <a:endParaRPr lang="en-US" sz="20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900280"/>
                  </a:ext>
                </a:extLst>
              </a:tr>
              <a:tr h="0">
                <a:tc>
                  <a:txBody>
                    <a:bodyPr/>
                    <a:lstStyle/>
                    <a:p>
                      <a:r>
                        <a:rPr lang="en-US" sz="2000">
                          <a:effectLst/>
                          <a:latin typeface="CIDFont+F1"/>
                        </a:rPr>
                        <a:t>LOS </a:t>
                      </a:r>
                      <a:endParaRPr lang="en-US" sz="20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000" dirty="0">
                          <a:effectLst/>
                          <a:latin typeface="CIDFont+F1"/>
                        </a:rPr>
                        <a:t>Reference attenuation includes the 2-Ray model, atmospheric absorption, clutter and diffraction extrapolation from the diffraction zone weighted by a factor function of </a:t>
                      </a:r>
                      <a:r>
                        <a:rPr lang="el-GR" sz="2000" dirty="0">
                          <a:effectLst/>
                          <a:latin typeface="CIDFont+F1"/>
                        </a:rPr>
                        <a:t>Δ</a:t>
                      </a:r>
                      <a:r>
                        <a:rPr lang="en-US" sz="2000" dirty="0">
                          <a:effectLst/>
                          <a:latin typeface="CIDFont+F1"/>
                        </a:rPr>
                        <a:t>h </a:t>
                      </a:r>
                      <a:endParaRPr lang="en-US" sz="20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7535128"/>
                  </a:ext>
                </a:extLst>
              </a:tr>
              <a:tr h="0">
                <a:tc>
                  <a:txBody>
                    <a:bodyPr/>
                    <a:lstStyle/>
                    <a:p>
                      <a:r>
                        <a:rPr lang="en-US" sz="2000">
                          <a:effectLst/>
                          <a:latin typeface="CIDFont+F1"/>
                        </a:rPr>
                        <a:t>Diffraction </a:t>
                      </a:r>
                      <a:endParaRPr lang="en-US" sz="20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000">
                          <a:effectLst/>
                          <a:latin typeface="CIDFont+F1"/>
                        </a:rPr>
                        <a:t>The knife edge and smooth earth reference attenuation weighted by a factor function of </a:t>
                      </a:r>
                      <a:r>
                        <a:rPr lang="el-GR" sz="2000">
                          <a:effectLst/>
                          <a:latin typeface="CIDFont+F1"/>
                        </a:rPr>
                        <a:t>Δ</a:t>
                      </a:r>
                      <a:r>
                        <a:rPr lang="en-US" sz="2000">
                          <a:effectLst/>
                          <a:latin typeface="CIDFont+F1"/>
                        </a:rPr>
                        <a:t>h </a:t>
                      </a:r>
                      <a:endParaRPr lang="en-US" sz="20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286341"/>
                  </a:ext>
                </a:extLst>
              </a:tr>
              <a:tr h="0">
                <a:tc>
                  <a:txBody>
                    <a:bodyPr/>
                    <a:lstStyle/>
                    <a:p>
                      <a:r>
                        <a:rPr lang="en-US" sz="2000">
                          <a:effectLst/>
                          <a:latin typeface="CIDFont+F1"/>
                        </a:rPr>
                        <a:t>Scatter </a:t>
                      </a:r>
                      <a:endParaRPr lang="en-US" sz="200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2000" dirty="0" err="1">
                          <a:effectLst/>
                          <a:latin typeface="CIDFont+F1"/>
                        </a:rPr>
                        <a:t>Troposcatter</a:t>
                      </a:r>
                      <a:r>
                        <a:rPr lang="en-US" sz="2000" dirty="0">
                          <a:effectLst/>
                          <a:latin typeface="CIDFont+F1"/>
                        </a:rPr>
                        <a:t> reference attenuation, starting from the interception of diffraction and scatter, linear reference attenuations. No weighted factor included </a:t>
                      </a:r>
                      <a:endParaRPr lang="en-US" sz="2000"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173300"/>
                  </a:ext>
                </a:extLst>
              </a:tr>
            </a:tbl>
          </a:graphicData>
        </a:graphic>
      </p:graphicFrame>
      <p:sp>
        <p:nvSpPr>
          <p:cNvPr id="5" name="Title 2">
            <a:extLst>
              <a:ext uri="{FF2B5EF4-FFF2-40B4-BE49-F238E27FC236}">
                <a16:creationId xmlns:a16="http://schemas.microsoft.com/office/drawing/2014/main" id="{75220C5C-E233-754C-8835-F1E12CB0B1A7}"/>
              </a:ext>
            </a:extLst>
          </p:cNvPr>
          <p:cNvSpPr txBox="1">
            <a:spLocks/>
          </p:cNvSpPr>
          <p:nvPr/>
        </p:nvSpPr>
        <p:spPr>
          <a:xfrm>
            <a:off x="586278" y="439052"/>
            <a:ext cx="8313882" cy="1019398"/>
          </a:xfrm>
          <a:prstGeom prst="rect">
            <a:avLst/>
          </a:prstGeom>
        </p:spPr>
        <p:txBody>
          <a:bodyPr/>
          <a:lstStyle>
            <a:lvl1pPr algn="l" defTabSz="914400" rtl="0" eaLnBrk="1" latinLnBrk="0" hangingPunct="1">
              <a:spcBef>
                <a:spcPct val="0"/>
              </a:spcBef>
              <a:buNone/>
              <a:defRPr sz="4000" b="1" kern="1200">
                <a:solidFill>
                  <a:schemeClr val="tx1">
                    <a:lumMod val="75000"/>
                    <a:lumOff val="25000"/>
                  </a:schemeClr>
                </a:solidFill>
                <a:latin typeface="Arial"/>
                <a:ea typeface="+mj-ea"/>
                <a:cs typeface="Arial"/>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t>ITM model Zones and additional attenuation to FSL </a:t>
            </a:r>
          </a:p>
        </p:txBody>
      </p:sp>
    </p:spTree>
    <p:extLst>
      <p:ext uri="{BB962C8B-B14F-4D97-AF65-F5344CB8AC3E}">
        <p14:creationId xmlns:p14="http://schemas.microsoft.com/office/powerpoint/2010/main" val="856245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1F397-3B2B-8947-966C-CF54EE853978}"/>
              </a:ext>
            </a:extLst>
          </p:cNvPr>
          <p:cNvSpPr>
            <a:spLocks noGrp="1"/>
          </p:cNvSpPr>
          <p:nvPr>
            <p:ph type="title"/>
          </p:nvPr>
        </p:nvSpPr>
        <p:spPr>
          <a:xfrm>
            <a:off x="383690" y="570156"/>
            <a:ext cx="9345526" cy="503443"/>
          </a:xfrm>
        </p:spPr>
        <p:txBody>
          <a:bodyPr/>
          <a:lstStyle/>
          <a:p>
            <a:r>
              <a:rPr lang="en-US" sz="2800" b="0" dirty="0"/>
              <a:t>Three</a:t>
            </a:r>
            <a:r>
              <a:rPr lang="en-US" sz="2800" b="0" i="1" dirty="0"/>
              <a:t> </a:t>
            </a:r>
            <a:r>
              <a:rPr lang="en-US" sz="2800" b="0" i="1" dirty="0" err="1"/>
              <a:t>A</a:t>
            </a:r>
            <a:r>
              <a:rPr lang="en-US" sz="2800" b="0" i="1" baseline="-25000" dirty="0" err="1"/>
              <a:t>ref</a:t>
            </a:r>
            <a:r>
              <a:rPr lang="en-US" sz="2800" b="0" i="1" dirty="0"/>
              <a:t> </a:t>
            </a:r>
            <a:r>
              <a:rPr lang="en-US" sz="2800" b="0" dirty="0"/>
              <a:t>main equations(</a:t>
            </a:r>
            <a:r>
              <a:rPr lang="en-US" sz="2800" b="0" dirty="0" err="1"/>
              <a:t>GeorgeHufford</a:t>
            </a:r>
            <a:r>
              <a:rPr lang="en-US" sz="2800" b="0" dirty="0"/>
              <a:t>’ Algorithm) </a:t>
            </a:r>
            <a:br>
              <a:rPr lang="en-US" dirty="0"/>
            </a:br>
            <a:endParaRPr lang="en-US" dirty="0"/>
          </a:p>
        </p:txBody>
      </p:sp>
      <p:pic>
        <p:nvPicPr>
          <p:cNvPr id="5" name="Picture 4">
            <a:extLst>
              <a:ext uri="{FF2B5EF4-FFF2-40B4-BE49-F238E27FC236}">
                <a16:creationId xmlns:a16="http://schemas.microsoft.com/office/drawing/2014/main" id="{7CE36113-FFC7-AD46-A0E3-0FEAF105B4D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393556"/>
            <a:ext cx="9144000" cy="2035444"/>
          </a:xfrm>
          <a:prstGeom prst="rect">
            <a:avLst/>
          </a:prstGeom>
        </p:spPr>
      </p:pic>
      <p:sp>
        <p:nvSpPr>
          <p:cNvPr id="6" name="Rectangle 5">
            <a:extLst>
              <a:ext uri="{FF2B5EF4-FFF2-40B4-BE49-F238E27FC236}">
                <a16:creationId xmlns:a16="http://schemas.microsoft.com/office/drawing/2014/main" id="{83186755-679E-514A-936F-D75865DA3620}"/>
              </a:ext>
            </a:extLst>
          </p:cNvPr>
          <p:cNvSpPr/>
          <p:nvPr/>
        </p:nvSpPr>
        <p:spPr>
          <a:xfrm>
            <a:off x="347471" y="3748957"/>
            <a:ext cx="8552689" cy="2031325"/>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1</a:t>
            </a:r>
            <a:r>
              <a:rPr lang="en-US" sz="800" dirty="0">
                <a:latin typeface="Arial" panose="020B0604020202020204" pitchFamily="34" charset="0"/>
                <a:cs typeface="Arial" panose="020B0604020202020204" pitchFamily="34" charset="0"/>
              </a:rPr>
              <a:t>st </a:t>
            </a:r>
            <a:r>
              <a:rPr lang="en-US" dirty="0">
                <a:latin typeface="Arial" panose="020B0604020202020204" pitchFamily="34" charset="0"/>
                <a:cs typeface="Arial" panose="020B0604020202020204" pitchFamily="34" charset="0"/>
              </a:rPr>
              <a:t>equation defines the first two zones: FSL and LOS. In FSL zone, </a:t>
            </a:r>
            <a:r>
              <a:rPr lang="en-US" dirty="0" err="1">
                <a:latin typeface="Arial" panose="020B0604020202020204" pitchFamily="34" charset="0"/>
                <a:cs typeface="Arial" panose="020B0604020202020204" pitchFamily="34" charset="0"/>
              </a:rPr>
              <a:t>A</a:t>
            </a:r>
            <a:r>
              <a:rPr lang="en-US" sz="800" dirty="0" err="1">
                <a:latin typeface="Arial" panose="020B0604020202020204" pitchFamily="34" charset="0"/>
                <a:cs typeface="Arial" panose="020B0604020202020204" pitchFamily="34" charset="0"/>
              </a:rPr>
              <a:t>ref</a:t>
            </a:r>
            <a:r>
              <a:rPr lang="en-US" sz="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0</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Diffraction zone defines a dB straight-line, which will be extended to the LOS zone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equation defines another straight line based on the reference attenuation by Scatter </a:t>
            </a:r>
          </a:p>
          <a:p>
            <a:r>
              <a:rPr lang="en-US" dirty="0"/>
              <a:t> </a:t>
            </a:r>
          </a:p>
          <a:p>
            <a:r>
              <a:rPr lang="en-US" dirty="0">
                <a:latin typeface="CIDFont+F1"/>
              </a:rPr>
              <a:t> </a:t>
            </a:r>
            <a:endParaRPr lang="en-US" dirty="0"/>
          </a:p>
        </p:txBody>
      </p:sp>
    </p:spTree>
    <p:extLst>
      <p:ext uri="{BB962C8B-B14F-4D97-AF65-F5344CB8AC3E}">
        <p14:creationId xmlns:p14="http://schemas.microsoft.com/office/powerpoint/2010/main" val="140981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83EF2-4875-1F4A-9D16-BE33BBE09654}"/>
              </a:ext>
            </a:extLst>
          </p:cNvPr>
          <p:cNvSpPr>
            <a:spLocks noGrp="1"/>
          </p:cNvSpPr>
          <p:nvPr>
            <p:ph type="title"/>
          </p:nvPr>
        </p:nvSpPr>
        <p:spPr/>
        <p:txBody>
          <a:bodyPr/>
          <a:lstStyle/>
          <a:p>
            <a:r>
              <a:rPr lang="en-US" sz="2800" b="0" dirty="0"/>
              <a:t>Coefficients of ITM algorithms </a:t>
            </a:r>
          </a:p>
        </p:txBody>
      </p:sp>
      <p:sp>
        <p:nvSpPr>
          <p:cNvPr id="4" name="Rectangle 3">
            <a:extLst>
              <a:ext uri="{FF2B5EF4-FFF2-40B4-BE49-F238E27FC236}">
                <a16:creationId xmlns:a16="http://schemas.microsoft.com/office/drawing/2014/main" id="{74EAFB6D-45C2-5C4E-9B92-7DBB0CDD6990}"/>
              </a:ext>
            </a:extLst>
          </p:cNvPr>
          <p:cNvSpPr/>
          <p:nvPr/>
        </p:nvSpPr>
        <p:spPr>
          <a:xfrm>
            <a:off x="699247" y="1162741"/>
            <a:ext cx="7595616" cy="923330"/>
          </a:xfrm>
          <a:prstGeom prst="rect">
            <a:avLst/>
          </a:prstGeom>
        </p:spPr>
        <p:txBody>
          <a:bodyPr wrap="square">
            <a:spAutoFit/>
          </a:bodyPr>
          <a:lstStyle/>
          <a:p>
            <a:r>
              <a:rPr lang="en-US" dirty="0">
                <a:latin typeface="Arial" panose="020B0604020202020204" pitchFamily="34" charset="0"/>
              </a:rPr>
              <a:t>The coefficients </a:t>
            </a:r>
          </a:p>
          <a:p>
            <a:r>
              <a:rPr lang="en-US" dirty="0">
                <a:latin typeface="Arial" panose="020B0604020202020204" pitchFamily="34" charset="0"/>
              </a:rPr>
              <a:t>A</a:t>
            </a:r>
            <a:r>
              <a:rPr lang="en-US" baseline="-25000" dirty="0">
                <a:latin typeface="Arial" panose="020B0604020202020204" pitchFamily="34" charset="0"/>
              </a:rPr>
              <a:t>el</a:t>
            </a:r>
            <a:r>
              <a:rPr lang="en-US" dirty="0">
                <a:latin typeface="Arial" panose="020B0604020202020204" pitchFamily="34" charset="0"/>
              </a:rPr>
              <a:t>,K</a:t>
            </a:r>
            <a:r>
              <a:rPr lang="en-US" baseline="-25000" dirty="0">
                <a:latin typeface="Arial" panose="020B0604020202020204" pitchFamily="34" charset="0"/>
              </a:rPr>
              <a:t>1</a:t>
            </a:r>
            <a:r>
              <a:rPr lang="en-US" dirty="0">
                <a:latin typeface="Arial" panose="020B0604020202020204" pitchFamily="34" charset="0"/>
              </a:rPr>
              <a:t>,K</a:t>
            </a:r>
            <a:r>
              <a:rPr lang="en-US" baseline="-25000" dirty="0">
                <a:latin typeface="Arial" panose="020B0604020202020204" pitchFamily="34" charset="0"/>
              </a:rPr>
              <a:t>2</a:t>
            </a:r>
            <a:r>
              <a:rPr lang="en-US" dirty="0">
                <a:latin typeface="Arial" panose="020B0604020202020204" pitchFamily="34" charset="0"/>
              </a:rPr>
              <a:t>,A</a:t>
            </a:r>
            <a:r>
              <a:rPr lang="en-US" baseline="-25000" dirty="0">
                <a:latin typeface="Arial" panose="020B0604020202020204" pitchFamily="34" charset="0"/>
              </a:rPr>
              <a:t>ed</a:t>
            </a:r>
            <a:r>
              <a:rPr lang="en-US" dirty="0">
                <a:latin typeface="Arial" panose="020B0604020202020204" pitchFamily="34" charset="0"/>
              </a:rPr>
              <a:t>,m</a:t>
            </a:r>
            <a:r>
              <a:rPr lang="en-US" baseline="-25000" dirty="0">
                <a:latin typeface="Arial" panose="020B0604020202020204" pitchFamily="34" charset="0"/>
              </a:rPr>
              <a:t>d</a:t>
            </a:r>
            <a:r>
              <a:rPr lang="en-US" dirty="0">
                <a:latin typeface="Arial" panose="020B0604020202020204" pitchFamily="34" charset="0"/>
              </a:rPr>
              <a:t>,A</a:t>
            </a:r>
            <a:r>
              <a:rPr lang="en-US" baseline="-25000" dirty="0">
                <a:latin typeface="Arial" panose="020B0604020202020204" pitchFamily="34" charset="0"/>
              </a:rPr>
              <a:t>es</a:t>
            </a:r>
            <a:r>
              <a:rPr lang="en-US" dirty="0">
                <a:latin typeface="Arial" panose="020B0604020202020204" pitchFamily="34" charset="0"/>
              </a:rPr>
              <a:t>,m</a:t>
            </a:r>
            <a:r>
              <a:rPr lang="en-US" baseline="-25000" dirty="0">
                <a:latin typeface="Arial" panose="020B0604020202020204" pitchFamily="34" charset="0"/>
              </a:rPr>
              <a:t>s</a:t>
            </a:r>
            <a:r>
              <a:rPr lang="en-US" dirty="0">
                <a:latin typeface="Arial" panose="020B0604020202020204" pitchFamily="34" charset="0"/>
              </a:rPr>
              <a:t>,and the distance d</a:t>
            </a:r>
            <a:r>
              <a:rPr lang="en-US" baseline="-25000" dirty="0">
                <a:latin typeface="Arial" panose="020B0604020202020204" pitchFamily="34" charset="0"/>
              </a:rPr>
              <a:t>x</a:t>
            </a:r>
            <a:r>
              <a:rPr lang="en-US" dirty="0">
                <a:latin typeface="Arial" panose="020B0604020202020204" pitchFamily="34" charset="0"/>
              </a:rPr>
              <a:t> </a:t>
            </a:r>
          </a:p>
          <a:p>
            <a:r>
              <a:rPr lang="en-US" dirty="0">
                <a:latin typeface="Arial" panose="020B0604020202020204" pitchFamily="34" charset="0"/>
              </a:rPr>
              <a:t>are calculated using the algorithms below</a:t>
            </a:r>
            <a:endParaRPr lang="en-US" dirty="0"/>
          </a:p>
        </p:txBody>
      </p:sp>
      <p:pic>
        <p:nvPicPr>
          <p:cNvPr id="6" name="Picture 5">
            <a:extLst>
              <a:ext uri="{FF2B5EF4-FFF2-40B4-BE49-F238E27FC236}">
                <a16:creationId xmlns:a16="http://schemas.microsoft.com/office/drawing/2014/main" id="{44694E4C-5205-544A-AF41-D829DED6CA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3273" y="2216991"/>
            <a:ext cx="4114800" cy="2057400"/>
          </a:xfrm>
          <a:prstGeom prst="rect">
            <a:avLst/>
          </a:prstGeom>
        </p:spPr>
      </p:pic>
      <p:pic>
        <p:nvPicPr>
          <p:cNvPr id="8" name="Picture 7">
            <a:extLst>
              <a:ext uri="{FF2B5EF4-FFF2-40B4-BE49-F238E27FC236}">
                <a16:creationId xmlns:a16="http://schemas.microsoft.com/office/drawing/2014/main" id="{BBBC99A1-1468-E643-AF4A-F42BF3EBD22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273" y="4206096"/>
            <a:ext cx="3302000" cy="838200"/>
          </a:xfrm>
          <a:prstGeom prst="rect">
            <a:avLst/>
          </a:prstGeom>
        </p:spPr>
      </p:pic>
    </p:spTree>
    <p:extLst>
      <p:ext uri="{BB962C8B-B14F-4D97-AF65-F5344CB8AC3E}">
        <p14:creationId xmlns:p14="http://schemas.microsoft.com/office/powerpoint/2010/main" val="2974505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544C0-4D6D-EA4B-B780-808FB84A0856}"/>
              </a:ext>
            </a:extLst>
          </p:cNvPr>
          <p:cNvSpPr>
            <a:spLocks noGrp="1"/>
          </p:cNvSpPr>
          <p:nvPr>
            <p:ph idx="1"/>
          </p:nvPr>
        </p:nvSpPr>
        <p:spPr>
          <a:xfrm>
            <a:off x="688490" y="1233912"/>
            <a:ext cx="4085695" cy="3161496"/>
          </a:xfrm>
        </p:spPr>
        <p:txBody>
          <a:bodyPr/>
          <a:lstStyle/>
          <a:p>
            <a:pPr marL="342900" indent="-342900">
              <a:buFont typeface="Arial" panose="020B0604020202020204" pitchFamily="34" charset="0"/>
              <a:buChar char="•"/>
            </a:pPr>
            <a:r>
              <a:rPr lang="en-US" dirty="0"/>
              <a:t>It is a 33 page long document</a:t>
            </a:r>
          </a:p>
          <a:p>
            <a:pPr marL="342900" indent="-342900">
              <a:buFont typeface="Arial" panose="020B0604020202020204" pitchFamily="34" charset="0"/>
              <a:buChar char="•"/>
            </a:pPr>
            <a:r>
              <a:rPr lang="en-US" dirty="0"/>
              <a:t>It contains both the source code and a rather extensive documentation</a:t>
            </a:r>
          </a:p>
          <a:p>
            <a:pPr marL="342900" indent="-342900">
              <a:buFont typeface="Arial" panose="020B0604020202020204" pitchFamily="34" charset="0"/>
              <a:buChar char="•"/>
            </a:pPr>
            <a:r>
              <a:rPr lang="en-US" dirty="0"/>
              <a:t>Updated 5 Aug 2002 to fix missing functions</a:t>
            </a:r>
          </a:p>
        </p:txBody>
      </p:sp>
      <p:sp>
        <p:nvSpPr>
          <p:cNvPr id="3" name="Title 2">
            <a:extLst>
              <a:ext uri="{FF2B5EF4-FFF2-40B4-BE49-F238E27FC236}">
                <a16:creationId xmlns:a16="http://schemas.microsoft.com/office/drawing/2014/main" id="{E0B0BF06-0D40-B84F-84AC-099275D08F85}"/>
              </a:ext>
            </a:extLst>
          </p:cNvPr>
          <p:cNvSpPr>
            <a:spLocks noGrp="1"/>
          </p:cNvSpPr>
          <p:nvPr>
            <p:ph type="title"/>
          </p:nvPr>
        </p:nvSpPr>
        <p:spPr/>
        <p:txBody>
          <a:bodyPr/>
          <a:lstStyle/>
          <a:p>
            <a:r>
              <a:rPr lang="en-US" sz="2800" b="0" dirty="0"/>
              <a:t>The latest update of ITM model</a:t>
            </a:r>
          </a:p>
        </p:txBody>
      </p:sp>
      <p:pic>
        <p:nvPicPr>
          <p:cNvPr id="5" name="Picture 4">
            <a:extLst>
              <a:ext uri="{FF2B5EF4-FFF2-40B4-BE49-F238E27FC236}">
                <a16:creationId xmlns:a16="http://schemas.microsoft.com/office/drawing/2014/main" id="{6ED698AC-E390-4D43-9997-9DB4FFD12A9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947341" y="1424554"/>
            <a:ext cx="3958226" cy="2536609"/>
          </a:xfrm>
          <a:prstGeom prst="rect">
            <a:avLst/>
          </a:prstGeom>
        </p:spPr>
      </p:pic>
      <p:sp>
        <p:nvSpPr>
          <p:cNvPr id="4" name="TextBox 3">
            <a:extLst>
              <a:ext uri="{FF2B5EF4-FFF2-40B4-BE49-F238E27FC236}">
                <a16:creationId xmlns:a16="http://schemas.microsoft.com/office/drawing/2014/main" id="{C8330ACB-72EB-FC4E-9BC7-A663936BE2A7}"/>
              </a:ext>
            </a:extLst>
          </p:cNvPr>
          <p:cNvSpPr txBox="1"/>
          <p:nvPr/>
        </p:nvSpPr>
        <p:spPr>
          <a:xfrm>
            <a:off x="168390" y="5037723"/>
            <a:ext cx="8807219" cy="369332"/>
          </a:xfrm>
          <a:prstGeom prst="rect">
            <a:avLst/>
          </a:prstGeom>
          <a:noFill/>
        </p:spPr>
        <p:txBody>
          <a:bodyPr wrap="none" rtlCol="0">
            <a:spAutoFit/>
          </a:bodyPr>
          <a:lstStyle/>
          <a:p>
            <a:r>
              <a:rPr lang="en-US" dirty="0">
                <a:hlinkClick r:id="rId3"/>
              </a:rPr>
              <a:t>https://www.its.bldrdoc.gov/resources/radio-propagation-software/itm/itm.aspx</a:t>
            </a:r>
            <a:endParaRPr lang="en-US" dirty="0"/>
          </a:p>
        </p:txBody>
      </p:sp>
      <p:sp>
        <p:nvSpPr>
          <p:cNvPr id="6" name="TextBox 5">
            <a:extLst>
              <a:ext uri="{FF2B5EF4-FFF2-40B4-BE49-F238E27FC236}">
                <a16:creationId xmlns:a16="http://schemas.microsoft.com/office/drawing/2014/main" id="{5BFABFE6-94E9-534A-9DA4-8184954F996E}"/>
              </a:ext>
            </a:extLst>
          </p:cNvPr>
          <p:cNvSpPr txBox="1"/>
          <p:nvPr/>
        </p:nvSpPr>
        <p:spPr>
          <a:xfrm>
            <a:off x="179298" y="4679577"/>
            <a:ext cx="4294765" cy="369332"/>
          </a:xfrm>
          <a:prstGeom prst="rect">
            <a:avLst/>
          </a:prstGeom>
          <a:noFill/>
        </p:spPr>
        <p:txBody>
          <a:bodyPr wrap="none" rtlCol="0">
            <a:spAutoFit/>
          </a:bodyPr>
          <a:lstStyle/>
          <a:p>
            <a:r>
              <a:rPr lang="en-US" dirty="0"/>
              <a:t>Institute for telecommunication sciences</a:t>
            </a:r>
          </a:p>
        </p:txBody>
      </p:sp>
    </p:spTree>
    <p:extLst>
      <p:ext uri="{BB962C8B-B14F-4D97-AF65-F5344CB8AC3E}">
        <p14:creationId xmlns:p14="http://schemas.microsoft.com/office/powerpoint/2010/main" val="57251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6000"/>
            <a:lumMod val="11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700" b="0" dirty="0"/>
              <a:t>The Free Space Loss</a:t>
            </a:r>
            <a:br>
              <a:rPr lang="en-US" sz="3600" dirty="0"/>
            </a:br>
            <a:endParaRPr lang="en-US" sz="3300" dirty="0"/>
          </a:p>
        </p:txBody>
      </p:sp>
      <p:sp>
        <p:nvSpPr>
          <p:cNvPr id="2" name="Content Placeholder 1">
            <a:extLst>
              <a:ext uri="{FF2B5EF4-FFF2-40B4-BE49-F238E27FC236}">
                <a16:creationId xmlns:a16="http://schemas.microsoft.com/office/drawing/2014/main" id="{BE3F9FEB-F81E-4B28-A119-6DDC8DBBF8C3}"/>
              </a:ext>
            </a:extLst>
          </p:cNvPr>
          <p:cNvSpPr>
            <a:spLocks noGrp="1"/>
          </p:cNvSpPr>
          <p:nvPr>
            <p:ph sz="quarter" idx="13"/>
          </p:nvPr>
        </p:nvSpPr>
        <p:spPr>
          <a:xfrm>
            <a:off x="664340" y="1875885"/>
            <a:ext cx="5187462" cy="3434474"/>
          </a:xfrm>
          <a:prstGeom prst="rect">
            <a:avLst/>
          </a:prstGeom>
        </p:spPr>
        <p:txBody>
          <a:bodyPr>
            <a:normAutofit/>
          </a:bodyPr>
          <a:lstStyle/>
          <a:p>
            <a:endParaRPr lang="en-US" dirty="0"/>
          </a:p>
        </p:txBody>
      </p:sp>
      <p:pic>
        <p:nvPicPr>
          <p:cNvPr id="4" name="Picture 3">
            <a:extLst>
              <a:ext uri="{FF2B5EF4-FFF2-40B4-BE49-F238E27FC236}">
                <a16:creationId xmlns:a16="http://schemas.microsoft.com/office/drawing/2014/main" id="{EEC86210-8195-49CD-A60B-45E6D101CECC}"/>
              </a:ext>
            </a:extLst>
          </p:cNvPr>
          <p:cNvPicPr>
            <a:picLocks noChangeAspect="1"/>
          </p:cNvPicPr>
          <p:nvPr/>
        </p:nvPicPr>
        <p:blipFill>
          <a:blip r:embed="rId2"/>
          <a:stretch>
            <a:fillRect/>
          </a:stretch>
        </p:blipFill>
        <p:spPr>
          <a:xfrm>
            <a:off x="720584" y="1793491"/>
            <a:ext cx="3292198" cy="2584375"/>
          </a:xfrm>
          <a:prstGeom prst="rect">
            <a:avLst/>
          </a:prstGeom>
          <a:noFill/>
        </p:spPr>
      </p:pic>
      <p:pic>
        <p:nvPicPr>
          <p:cNvPr id="5" name="Picture 4">
            <a:extLst>
              <a:ext uri="{FF2B5EF4-FFF2-40B4-BE49-F238E27FC236}">
                <a16:creationId xmlns:a16="http://schemas.microsoft.com/office/drawing/2014/main" id="{B70715BC-B8EC-4945-B9AD-C2F4FECFFE90}"/>
              </a:ext>
            </a:extLst>
          </p:cNvPr>
          <p:cNvPicPr>
            <a:picLocks noChangeAspect="1"/>
          </p:cNvPicPr>
          <p:nvPr/>
        </p:nvPicPr>
        <p:blipFill>
          <a:blip r:embed="rId3"/>
          <a:stretch>
            <a:fillRect/>
          </a:stretch>
        </p:blipFill>
        <p:spPr>
          <a:xfrm>
            <a:off x="858820" y="1584996"/>
            <a:ext cx="2162477" cy="485843"/>
          </a:xfrm>
          <a:prstGeom prst="rect">
            <a:avLst/>
          </a:prstGeom>
        </p:spPr>
      </p:pic>
      <p:pic>
        <p:nvPicPr>
          <p:cNvPr id="6" name="Picture 5">
            <a:extLst>
              <a:ext uri="{FF2B5EF4-FFF2-40B4-BE49-F238E27FC236}">
                <a16:creationId xmlns:a16="http://schemas.microsoft.com/office/drawing/2014/main" id="{A2F28B13-1C37-47DE-848A-8B75CFFD746A}"/>
              </a:ext>
            </a:extLst>
          </p:cNvPr>
          <p:cNvPicPr>
            <a:picLocks noChangeAspect="1"/>
          </p:cNvPicPr>
          <p:nvPr/>
        </p:nvPicPr>
        <p:blipFill>
          <a:blip r:embed="rId4"/>
          <a:stretch>
            <a:fillRect/>
          </a:stretch>
        </p:blipFill>
        <p:spPr>
          <a:xfrm>
            <a:off x="4668071" y="1175143"/>
            <a:ext cx="3141493" cy="2929923"/>
          </a:xfrm>
          <a:prstGeom prst="rect">
            <a:avLst/>
          </a:prstGeom>
        </p:spPr>
      </p:pic>
      <p:pic>
        <p:nvPicPr>
          <p:cNvPr id="7" name="Picture 6">
            <a:extLst>
              <a:ext uri="{FF2B5EF4-FFF2-40B4-BE49-F238E27FC236}">
                <a16:creationId xmlns:a16="http://schemas.microsoft.com/office/drawing/2014/main" id="{9F55055A-DFD4-4BCA-9871-499E3C822A4B}"/>
              </a:ext>
            </a:extLst>
          </p:cNvPr>
          <p:cNvPicPr>
            <a:picLocks noChangeAspect="1"/>
          </p:cNvPicPr>
          <p:nvPr/>
        </p:nvPicPr>
        <p:blipFill>
          <a:blip r:embed="rId5"/>
          <a:stretch>
            <a:fillRect/>
          </a:stretch>
        </p:blipFill>
        <p:spPr>
          <a:xfrm>
            <a:off x="2366683" y="4068936"/>
            <a:ext cx="3973044" cy="1436452"/>
          </a:xfrm>
          <a:prstGeom prst="rect">
            <a:avLst/>
          </a:prstGeom>
        </p:spPr>
      </p:pic>
    </p:spTree>
    <p:extLst>
      <p:ext uri="{BB962C8B-B14F-4D97-AF65-F5344CB8AC3E}">
        <p14:creationId xmlns:p14="http://schemas.microsoft.com/office/powerpoint/2010/main" val="396592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0184" y="2262004"/>
            <a:ext cx="8555718" cy="919606"/>
          </a:xfrm>
        </p:spPr>
        <p:txBody>
          <a:bodyPr/>
          <a:lstStyle/>
          <a:p>
            <a:r>
              <a:rPr lang="en-US" dirty="0"/>
              <a:t>Part 4</a:t>
            </a:r>
            <a:br>
              <a:rPr lang="en-US" dirty="0"/>
            </a:br>
            <a:r>
              <a:rPr lang="en" altLang="zh-CN" dirty="0"/>
              <a:t>Market and regulation implications and complications</a:t>
            </a:r>
            <a:endParaRPr lang="en-US" dirty="0"/>
          </a:p>
        </p:txBody>
      </p:sp>
    </p:spTree>
    <p:extLst>
      <p:ext uri="{BB962C8B-B14F-4D97-AF65-F5344CB8AC3E}">
        <p14:creationId xmlns:p14="http://schemas.microsoft.com/office/powerpoint/2010/main" val="163053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E64822-506A-8A4B-9395-66B856B7BF7A}"/>
              </a:ext>
            </a:extLst>
          </p:cNvPr>
          <p:cNvSpPr>
            <a:spLocks noGrp="1"/>
          </p:cNvSpPr>
          <p:nvPr>
            <p:ph type="title"/>
          </p:nvPr>
        </p:nvSpPr>
        <p:spPr>
          <a:xfrm>
            <a:off x="688490" y="570156"/>
            <a:ext cx="7756263" cy="1054250"/>
          </a:xfrm>
          <a:prstGeom prst="rect">
            <a:avLst/>
          </a:prstGeom>
        </p:spPr>
        <p:txBody>
          <a:bodyPr>
            <a:normAutofit/>
          </a:bodyPr>
          <a:lstStyle/>
          <a:p>
            <a:pPr>
              <a:lnSpc>
                <a:spcPct val="90000"/>
              </a:lnSpc>
            </a:pPr>
            <a:r>
              <a:rPr lang="en-US" altLang="zh-CN" sz="3300" b="0"/>
              <a:t>From contour method to Longley-Rice  </a:t>
            </a:r>
            <a:endParaRPr lang="zh-CN" altLang="en-US" sz="3300" b="0"/>
          </a:p>
        </p:txBody>
      </p:sp>
      <p:sp>
        <p:nvSpPr>
          <p:cNvPr id="2" name="内容占位符 1">
            <a:extLst>
              <a:ext uri="{FF2B5EF4-FFF2-40B4-BE49-F238E27FC236}">
                <a16:creationId xmlns:a16="http://schemas.microsoft.com/office/drawing/2014/main" id="{65248B67-838E-E14C-808D-0DF95C5184A6}"/>
              </a:ext>
            </a:extLst>
          </p:cNvPr>
          <p:cNvSpPr>
            <a:spLocks noGrp="1"/>
          </p:cNvSpPr>
          <p:nvPr>
            <p:ph sz="quarter" idx="13"/>
          </p:nvPr>
        </p:nvSpPr>
        <p:spPr>
          <a:xfrm>
            <a:off x="699247" y="1842810"/>
            <a:ext cx="3803904" cy="3434474"/>
          </a:xfrm>
          <a:prstGeom prst="rect">
            <a:avLst/>
          </a:prstGeom>
        </p:spPr>
        <p:txBody>
          <a:bodyPr>
            <a:noAutofit/>
          </a:bodyPr>
          <a:lstStyle/>
          <a:p>
            <a:r>
              <a:rPr lang="en-US" altLang="zh-CN" dirty="0"/>
              <a:t>Contour method</a:t>
            </a:r>
          </a:p>
          <a:p>
            <a:pPr marL="342900" indent="-342900">
              <a:buFont typeface="Wingdings" pitchFamily="2" charset="2"/>
              <a:buChar char="u"/>
            </a:pPr>
            <a:r>
              <a:rPr lang="en-US" altLang="zh-CN" dirty="0"/>
              <a:t>Work well for many years.</a:t>
            </a:r>
          </a:p>
          <a:p>
            <a:pPr marL="342900" indent="-342900">
              <a:buFont typeface="Wingdings" pitchFamily="2" charset="2"/>
              <a:buChar char="u"/>
            </a:pPr>
            <a:r>
              <a:rPr lang="en-US" altLang="zh-CN" dirty="0"/>
              <a:t>Calculate part of the terrain to give the prediction of attenuation.</a:t>
            </a:r>
          </a:p>
          <a:p>
            <a:pPr marL="342900" indent="-342900">
              <a:buFont typeface="Wingdings" pitchFamily="2" charset="2"/>
              <a:buChar char="u"/>
            </a:pPr>
            <a:r>
              <a:rPr lang="en-US" altLang="zh-CN" dirty="0"/>
              <a:t>Due to the above</a:t>
            </a:r>
            <a:r>
              <a:rPr lang="zh-CN" altLang="en-US" dirty="0"/>
              <a:t> </a:t>
            </a:r>
            <a:r>
              <a:rPr lang="en-US" altLang="zh-CN" dirty="0"/>
              <a:t>reason, it doesn’t work that accurate.</a:t>
            </a:r>
            <a:endParaRPr lang="zh-CN" altLang="en-US" dirty="0"/>
          </a:p>
        </p:txBody>
      </p:sp>
      <p:pic>
        <p:nvPicPr>
          <p:cNvPr id="4" name="图片 3">
            <a:extLst>
              <a:ext uri="{FF2B5EF4-FFF2-40B4-BE49-F238E27FC236}">
                <a16:creationId xmlns:a16="http://schemas.microsoft.com/office/drawing/2014/main" id="{442967C7-114E-C24B-82B6-D240F675AE4E}"/>
              </a:ext>
            </a:extLst>
          </p:cNvPr>
          <p:cNvPicPr>
            <a:picLocks noChangeAspect="1"/>
          </p:cNvPicPr>
          <p:nvPr/>
        </p:nvPicPr>
        <p:blipFill>
          <a:blip r:embed="rId2"/>
          <a:stretch>
            <a:fillRect/>
          </a:stretch>
        </p:blipFill>
        <p:spPr>
          <a:xfrm>
            <a:off x="4915389" y="1842810"/>
            <a:ext cx="3529364" cy="2744080"/>
          </a:xfrm>
          <a:prstGeom prst="rect">
            <a:avLst/>
          </a:prstGeom>
          <a:noFill/>
        </p:spPr>
      </p:pic>
    </p:spTree>
    <p:extLst>
      <p:ext uri="{BB962C8B-B14F-4D97-AF65-F5344CB8AC3E}">
        <p14:creationId xmlns:p14="http://schemas.microsoft.com/office/powerpoint/2010/main" val="4151512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E64822-506A-8A4B-9395-66B856B7BF7A}"/>
              </a:ext>
            </a:extLst>
          </p:cNvPr>
          <p:cNvSpPr>
            <a:spLocks noGrp="1"/>
          </p:cNvSpPr>
          <p:nvPr>
            <p:ph type="title"/>
          </p:nvPr>
        </p:nvSpPr>
        <p:spPr>
          <a:xfrm>
            <a:off x="688490" y="570156"/>
            <a:ext cx="7756263" cy="1054250"/>
          </a:xfrm>
          <a:prstGeom prst="rect">
            <a:avLst/>
          </a:prstGeom>
        </p:spPr>
        <p:txBody>
          <a:bodyPr>
            <a:normAutofit/>
          </a:bodyPr>
          <a:lstStyle/>
          <a:p>
            <a:pPr>
              <a:lnSpc>
                <a:spcPct val="90000"/>
              </a:lnSpc>
            </a:pPr>
            <a:r>
              <a:rPr lang="en-US" altLang="zh-CN" sz="3300" b="0" dirty="0"/>
              <a:t>From contour method to Longley-Rice  </a:t>
            </a:r>
            <a:endParaRPr lang="zh-CN" altLang="en-US" sz="3300" b="0" dirty="0"/>
          </a:p>
        </p:txBody>
      </p:sp>
      <p:sp>
        <p:nvSpPr>
          <p:cNvPr id="2" name="内容占位符 1">
            <a:extLst>
              <a:ext uri="{FF2B5EF4-FFF2-40B4-BE49-F238E27FC236}">
                <a16:creationId xmlns:a16="http://schemas.microsoft.com/office/drawing/2014/main" id="{65248B67-838E-E14C-808D-0DF95C5184A6}"/>
              </a:ext>
            </a:extLst>
          </p:cNvPr>
          <p:cNvSpPr>
            <a:spLocks noGrp="1"/>
          </p:cNvSpPr>
          <p:nvPr>
            <p:ph sz="quarter" idx="13"/>
          </p:nvPr>
        </p:nvSpPr>
        <p:spPr>
          <a:xfrm>
            <a:off x="688490" y="1124180"/>
            <a:ext cx="4370527" cy="3434474"/>
          </a:xfrm>
          <a:prstGeom prst="rect">
            <a:avLst/>
          </a:prstGeom>
        </p:spPr>
        <p:txBody>
          <a:bodyPr>
            <a:noAutofit/>
          </a:bodyPr>
          <a:lstStyle/>
          <a:p>
            <a:pPr>
              <a:lnSpc>
                <a:spcPct val="90000"/>
              </a:lnSpc>
            </a:pPr>
            <a:r>
              <a:rPr lang="en-US" altLang="zh-CN" dirty="0"/>
              <a:t>Longley-Rice</a:t>
            </a:r>
          </a:p>
          <a:p>
            <a:pPr marL="342900" indent="-342900">
              <a:lnSpc>
                <a:spcPct val="90000"/>
              </a:lnSpc>
              <a:buFont typeface="Wingdings" pitchFamily="2" charset="2"/>
              <a:buChar char="u"/>
            </a:pPr>
            <a:r>
              <a:rPr lang="en-US" altLang="zh-CN" dirty="0"/>
              <a:t>First developed rapidly due to the demand of television frequency planning.</a:t>
            </a:r>
          </a:p>
          <a:p>
            <a:pPr marL="342900" indent="-342900">
              <a:lnSpc>
                <a:spcPct val="90000"/>
              </a:lnSpc>
              <a:buFont typeface="Wingdings" pitchFamily="2" charset="2"/>
              <a:buChar char="u"/>
            </a:pPr>
            <a:r>
              <a:rPr lang="en-US" altLang="zh-CN" dirty="0"/>
              <a:t>Compare to contour method, it calculates more to get the prediction of attenuation, including</a:t>
            </a:r>
            <a:r>
              <a:rPr lang="zh-CN" altLang="en-US" dirty="0"/>
              <a:t> </a:t>
            </a:r>
            <a:r>
              <a:rPr lang="en" altLang="zh-CN" dirty="0"/>
              <a:t>more parts of the terrain</a:t>
            </a:r>
            <a:r>
              <a:rPr lang="en" altLang="zh-CN"/>
              <a:t>, atmosphere </a:t>
            </a:r>
            <a:r>
              <a:rPr lang="en" altLang="zh-CN" dirty="0"/>
              <a:t>and ground cover etc.</a:t>
            </a:r>
            <a:endParaRPr lang="en-US" altLang="zh-CN" dirty="0"/>
          </a:p>
          <a:p>
            <a:pPr marL="342900" indent="-342900">
              <a:lnSpc>
                <a:spcPct val="90000"/>
              </a:lnSpc>
              <a:buFont typeface="Wingdings" pitchFamily="2" charset="2"/>
              <a:buChar char="u"/>
            </a:pPr>
            <a:r>
              <a:rPr lang="en-US" altLang="zh-CN" dirty="0"/>
              <a:t>Because this model must calculate many factors, it consumes lots of computer power. </a:t>
            </a:r>
            <a:r>
              <a:rPr lang="en" altLang="zh-CN" dirty="0"/>
              <a:t>So, Longley-Rice model was restricted to use for some years for economic reasons.</a:t>
            </a:r>
            <a:endParaRPr lang="zh-CN" altLang="en-US" dirty="0"/>
          </a:p>
        </p:txBody>
      </p:sp>
      <p:pic>
        <p:nvPicPr>
          <p:cNvPr id="5" name="图片 4">
            <a:extLst>
              <a:ext uri="{FF2B5EF4-FFF2-40B4-BE49-F238E27FC236}">
                <a16:creationId xmlns:a16="http://schemas.microsoft.com/office/drawing/2014/main" id="{25D790DB-62BA-8348-A29B-BC5ADA0E8E70}"/>
              </a:ext>
            </a:extLst>
          </p:cNvPr>
          <p:cNvPicPr>
            <a:picLocks noChangeAspect="1"/>
          </p:cNvPicPr>
          <p:nvPr/>
        </p:nvPicPr>
        <p:blipFill>
          <a:blip r:embed="rId2"/>
          <a:stretch>
            <a:fillRect/>
          </a:stretch>
        </p:blipFill>
        <p:spPr>
          <a:xfrm>
            <a:off x="5227983" y="1918253"/>
            <a:ext cx="3497222" cy="2640402"/>
          </a:xfrm>
          <a:prstGeom prst="rect">
            <a:avLst/>
          </a:prstGeom>
          <a:noFill/>
        </p:spPr>
      </p:pic>
    </p:spTree>
    <p:extLst>
      <p:ext uri="{BB962C8B-B14F-4D97-AF65-F5344CB8AC3E}">
        <p14:creationId xmlns:p14="http://schemas.microsoft.com/office/powerpoint/2010/main" val="2337269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E64822-506A-8A4B-9395-66B856B7BF7A}"/>
              </a:ext>
            </a:extLst>
          </p:cNvPr>
          <p:cNvSpPr>
            <a:spLocks noGrp="1"/>
          </p:cNvSpPr>
          <p:nvPr>
            <p:ph type="title"/>
          </p:nvPr>
        </p:nvSpPr>
        <p:spPr>
          <a:xfrm>
            <a:off x="688490" y="570156"/>
            <a:ext cx="7756263" cy="1054250"/>
          </a:xfrm>
          <a:prstGeom prst="rect">
            <a:avLst/>
          </a:prstGeom>
        </p:spPr>
        <p:txBody>
          <a:bodyPr>
            <a:normAutofit fontScale="90000"/>
          </a:bodyPr>
          <a:lstStyle/>
          <a:p>
            <a:pPr>
              <a:lnSpc>
                <a:spcPct val="90000"/>
              </a:lnSpc>
            </a:pPr>
            <a:r>
              <a:rPr lang="en-US" altLang="zh-CN" sz="3300" b="0" dirty="0"/>
              <a:t>Longley-Rice model’s market and application</a:t>
            </a:r>
            <a:br>
              <a:rPr lang="zh-CN" altLang="zh-CN" dirty="0"/>
            </a:br>
            <a:endParaRPr lang="zh-CN" altLang="en-US" sz="3300" b="0" dirty="0"/>
          </a:p>
        </p:txBody>
      </p:sp>
      <p:sp>
        <p:nvSpPr>
          <p:cNvPr id="2" name="内容占位符 1">
            <a:extLst>
              <a:ext uri="{FF2B5EF4-FFF2-40B4-BE49-F238E27FC236}">
                <a16:creationId xmlns:a16="http://schemas.microsoft.com/office/drawing/2014/main" id="{65248B67-838E-E14C-808D-0DF95C5184A6}"/>
              </a:ext>
            </a:extLst>
          </p:cNvPr>
          <p:cNvSpPr>
            <a:spLocks noGrp="1"/>
          </p:cNvSpPr>
          <p:nvPr>
            <p:ph sz="quarter" idx="13"/>
          </p:nvPr>
        </p:nvSpPr>
        <p:spPr>
          <a:xfrm>
            <a:off x="589186" y="1313023"/>
            <a:ext cx="5681881" cy="3434474"/>
          </a:xfrm>
          <a:prstGeom prst="rect">
            <a:avLst/>
          </a:prstGeom>
        </p:spPr>
        <p:txBody>
          <a:bodyPr>
            <a:noAutofit/>
          </a:bodyPr>
          <a:lstStyle/>
          <a:p>
            <a:pPr marL="342900" indent="-342900">
              <a:lnSpc>
                <a:spcPct val="90000"/>
              </a:lnSpc>
              <a:buFont typeface="Wingdings" pitchFamily="2" charset="2"/>
              <a:buChar char="u"/>
            </a:pPr>
            <a:r>
              <a:rPr lang="en-US" altLang="zh-CN" dirty="0"/>
              <a:t>Television frequency planning in the 1960s</a:t>
            </a:r>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endParaRPr lang="en-US" altLang="zh-CN" sz="1800" dirty="0"/>
          </a:p>
          <a:p>
            <a:pPr marL="342900" indent="-342900">
              <a:lnSpc>
                <a:spcPct val="90000"/>
              </a:lnSpc>
              <a:buFont typeface="Wingdings" pitchFamily="2" charset="2"/>
              <a:buChar char="u"/>
            </a:pPr>
            <a:r>
              <a:rPr lang="en-US" altLang="zh-CN" dirty="0"/>
              <a:t>National Oceanic and Atmospheric Administration developed weather forecasting satellite system with Longley-Rice model</a:t>
            </a:r>
          </a:p>
        </p:txBody>
      </p:sp>
      <p:pic>
        <p:nvPicPr>
          <p:cNvPr id="4" name="图片 3">
            <a:extLst>
              <a:ext uri="{FF2B5EF4-FFF2-40B4-BE49-F238E27FC236}">
                <a16:creationId xmlns:a16="http://schemas.microsoft.com/office/drawing/2014/main" id="{80974B06-029B-644F-AEA1-6820B4B5EB5D}"/>
              </a:ext>
            </a:extLst>
          </p:cNvPr>
          <p:cNvPicPr>
            <a:picLocks noChangeAspect="1"/>
          </p:cNvPicPr>
          <p:nvPr/>
        </p:nvPicPr>
        <p:blipFill>
          <a:blip r:embed="rId2"/>
          <a:stretch>
            <a:fillRect/>
          </a:stretch>
        </p:blipFill>
        <p:spPr>
          <a:xfrm>
            <a:off x="1523097" y="1624406"/>
            <a:ext cx="6087047" cy="2156555"/>
          </a:xfrm>
          <a:prstGeom prst="rect">
            <a:avLst/>
          </a:prstGeom>
        </p:spPr>
      </p:pic>
      <p:pic>
        <p:nvPicPr>
          <p:cNvPr id="6" name="图片 5">
            <a:extLst>
              <a:ext uri="{FF2B5EF4-FFF2-40B4-BE49-F238E27FC236}">
                <a16:creationId xmlns:a16="http://schemas.microsoft.com/office/drawing/2014/main" id="{036DE014-DC97-DD41-BB9C-0ED241F38B6C}"/>
              </a:ext>
            </a:extLst>
          </p:cNvPr>
          <p:cNvPicPr>
            <a:picLocks noChangeAspect="1"/>
          </p:cNvPicPr>
          <p:nvPr/>
        </p:nvPicPr>
        <p:blipFill>
          <a:blip r:embed="rId3"/>
          <a:stretch>
            <a:fillRect/>
          </a:stretch>
        </p:blipFill>
        <p:spPr>
          <a:xfrm>
            <a:off x="6271067" y="3841753"/>
            <a:ext cx="1617739" cy="1617739"/>
          </a:xfrm>
          <a:prstGeom prst="rect">
            <a:avLst/>
          </a:prstGeom>
        </p:spPr>
      </p:pic>
    </p:spTree>
    <p:extLst>
      <p:ext uri="{BB962C8B-B14F-4D97-AF65-F5344CB8AC3E}">
        <p14:creationId xmlns:p14="http://schemas.microsoft.com/office/powerpoint/2010/main" val="4051555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E64822-506A-8A4B-9395-66B856B7BF7A}"/>
              </a:ext>
            </a:extLst>
          </p:cNvPr>
          <p:cNvSpPr>
            <a:spLocks noGrp="1"/>
          </p:cNvSpPr>
          <p:nvPr>
            <p:ph type="title"/>
          </p:nvPr>
        </p:nvSpPr>
        <p:spPr>
          <a:xfrm>
            <a:off x="688490" y="570156"/>
            <a:ext cx="7756263" cy="1054250"/>
          </a:xfrm>
          <a:prstGeom prst="rect">
            <a:avLst/>
          </a:prstGeom>
        </p:spPr>
        <p:txBody>
          <a:bodyPr>
            <a:normAutofit fontScale="90000"/>
          </a:bodyPr>
          <a:lstStyle/>
          <a:p>
            <a:pPr>
              <a:lnSpc>
                <a:spcPct val="90000"/>
              </a:lnSpc>
            </a:pPr>
            <a:r>
              <a:rPr lang="en-US" altLang="zh-CN" sz="3300" b="0" dirty="0"/>
              <a:t>Longley-Rice model’s market and application</a:t>
            </a:r>
            <a:br>
              <a:rPr lang="zh-CN" altLang="zh-CN" dirty="0"/>
            </a:br>
            <a:endParaRPr lang="zh-CN" altLang="en-US" sz="3300" b="0" dirty="0"/>
          </a:p>
        </p:txBody>
      </p:sp>
      <p:sp>
        <p:nvSpPr>
          <p:cNvPr id="2" name="内容占位符 1">
            <a:extLst>
              <a:ext uri="{FF2B5EF4-FFF2-40B4-BE49-F238E27FC236}">
                <a16:creationId xmlns:a16="http://schemas.microsoft.com/office/drawing/2014/main" id="{65248B67-838E-E14C-808D-0DF95C5184A6}"/>
              </a:ext>
            </a:extLst>
          </p:cNvPr>
          <p:cNvSpPr>
            <a:spLocks noGrp="1"/>
          </p:cNvSpPr>
          <p:nvPr>
            <p:ph sz="quarter" idx="13"/>
          </p:nvPr>
        </p:nvSpPr>
        <p:spPr>
          <a:xfrm>
            <a:off x="589186" y="1313023"/>
            <a:ext cx="4370527" cy="3434474"/>
          </a:xfrm>
          <a:prstGeom prst="rect">
            <a:avLst/>
          </a:prstGeom>
        </p:spPr>
        <p:txBody>
          <a:bodyPr>
            <a:noAutofit/>
          </a:bodyPr>
          <a:lstStyle/>
          <a:p>
            <a:pPr marL="342900" indent="-342900">
              <a:lnSpc>
                <a:spcPct val="90000"/>
              </a:lnSpc>
              <a:buFont typeface="Wingdings" pitchFamily="2" charset="2"/>
              <a:buChar char="u"/>
            </a:pPr>
            <a:r>
              <a:rPr lang="en" altLang="zh-CN" dirty="0"/>
              <a:t>Radar system, mobile phone system, international shortwave broadcasters and radio navigation could be improved</a:t>
            </a:r>
          </a:p>
          <a:p>
            <a:pPr marL="342900" indent="-342900">
              <a:lnSpc>
                <a:spcPct val="90000"/>
              </a:lnSpc>
              <a:buFont typeface="Wingdings" pitchFamily="2" charset="2"/>
              <a:buChar char="u"/>
            </a:pPr>
            <a:endParaRPr lang="en" altLang="zh-CN" dirty="0"/>
          </a:p>
          <a:p>
            <a:pPr>
              <a:lnSpc>
                <a:spcPct val="90000"/>
              </a:lnSpc>
            </a:pPr>
            <a:endParaRPr lang="en-US" altLang="zh-CN" dirty="0"/>
          </a:p>
          <a:p>
            <a:pPr marL="342900" indent="-342900">
              <a:lnSpc>
                <a:spcPct val="90000"/>
              </a:lnSpc>
              <a:buFont typeface="Wingdings" pitchFamily="2" charset="2"/>
              <a:buChar char="u"/>
            </a:pPr>
            <a:r>
              <a:rPr lang="en-US" altLang="zh-CN" dirty="0"/>
              <a:t>Traffic control in air, navigation system in air and marine communication also could be improved</a:t>
            </a:r>
          </a:p>
        </p:txBody>
      </p:sp>
      <p:pic>
        <p:nvPicPr>
          <p:cNvPr id="5" name="图片 4">
            <a:extLst>
              <a:ext uri="{FF2B5EF4-FFF2-40B4-BE49-F238E27FC236}">
                <a16:creationId xmlns:a16="http://schemas.microsoft.com/office/drawing/2014/main" id="{B7BE72D8-7283-9042-9E93-86B83213A178}"/>
              </a:ext>
            </a:extLst>
          </p:cNvPr>
          <p:cNvPicPr>
            <a:picLocks noChangeAspect="1"/>
          </p:cNvPicPr>
          <p:nvPr/>
        </p:nvPicPr>
        <p:blipFill>
          <a:blip r:embed="rId2"/>
          <a:stretch>
            <a:fillRect/>
          </a:stretch>
        </p:blipFill>
        <p:spPr>
          <a:xfrm>
            <a:off x="5337313" y="1146976"/>
            <a:ext cx="2415209" cy="3081807"/>
          </a:xfrm>
          <a:prstGeom prst="rect">
            <a:avLst/>
          </a:prstGeom>
        </p:spPr>
      </p:pic>
    </p:spTree>
    <p:extLst>
      <p:ext uri="{BB962C8B-B14F-4D97-AF65-F5344CB8AC3E}">
        <p14:creationId xmlns:p14="http://schemas.microsoft.com/office/powerpoint/2010/main" val="9068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E64822-506A-8A4B-9395-66B856B7BF7A}"/>
              </a:ext>
            </a:extLst>
          </p:cNvPr>
          <p:cNvSpPr>
            <a:spLocks noGrp="1"/>
          </p:cNvSpPr>
          <p:nvPr>
            <p:ph type="title"/>
          </p:nvPr>
        </p:nvSpPr>
        <p:spPr>
          <a:xfrm>
            <a:off x="688490" y="570156"/>
            <a:ext cx="7756263" cy="1054250"/>
          </a:xfrm>
          <a:prstGeom prst="rect">
            <a:avLst/>
          </a:prstGeom>
        </p:spPr>
        <p:txBody>
          <a:bodyPr>
            <a:normAutofit/>
          </a:bodyPr>
          <a:lstStyle/>
          <a:p>
            <a:pPr>
              <a:lnSpc>
                <a:spcPct val="90000"/>
              </a:lnSpc>
            </a:pPr>
            <a:r>
              <a:rPr lang="en" altLang="zh-CN" sz="3300" b="0" dirty="0"/>
              <a:t>Regulation of Longley-Rice model</a:t>
            </a:r>
            <a:br>
              <a:rPr lang="zh-CN" altLang="zh-CN" dirty="0"/>
            </a:br>
            <a:endParaRPr lang="zh-CN" altLang="en-US" sz="3300" b="0" dirty="0"/>
          </a:p>
        </p:txBody>
      </p:sp>
      <p:sp>
        <p:nvSpPr>
          <p:cNvPr id="7" name="内容占位符 1">
            <a:extLst>
              <a:ext uri="{FF2B5EF4-FFF2-40B4-BE49-F238E27FC236}">
                <a16:creationId xmlns:a16="http://schemas.microsoft.com/office/drawing/2014/main" id="{8744A4EB-CB72-724A-9136-BE7EFEA330DE}"/>
              </a:ext>
            </a:extLst>
          </p:cNvPr>
          <p:cNvSpPr>
            <a:spLocks noGrp="1"/>
          </p:cNvSpPr>
          <p:nvPr>
            <p:ph sz="quarter" idx="13"/>
          </p:nvPr>
        </p:nvSpPr>
        <p:spPr>
          <a:xfrm>
            <a:off x="699247" y="1422355"/>
            <a:ext cx="7849223" cy="3434474"/>
          </a:xfrm>
          <a:prstGeom prst="rect">
            <a:avLst/>
          </a:prstGeom>
        </p:spPr>
        <p:txBody>
          <a:bodyPr>
            <a:noAutofit/>
          </a:bodyPr>
          <a:lstStyle/>
          <a:p>
            <a:pPr marL="342900" indent="-342900">
              <a:lnSpc>
                <a:spcPct val="90000"/>
              </a:lnSpc>
              <a:buFont typeface="Wingdings" pitchFamily="2" charset="2"/>
              <a:buChar char="u"/>
            </a:pPr>
            <a:r>
              <a:rPr lang="en-US" altLang="zh-CN" dirty="0"/>
              <a:t>Before 2010, the use of Longley-Rice model was restricted to the situation that the delta-h value(this value is a measure of terrain roughness) along paths was less than 20m or greater than 100m. There is also a requirement of a 10% variance of the prediction between Longley-Rice model and standard method.</a:t>
            </a:r>
          </a:p>
          <a:p>
            <a:pPr marL="342900" indent="-342900">
              <a:lnSpc>
                <a:spcPct val="90000"/>
              </a:lnSpc>
              <a:buFont typeface="Wingdings" pitchFamily="2" charset="2"/>
              <a:buChar char="u"/>
            </a:pPr>
            <a:endParaRPr lang="en-US" altLang="zh-CN" dirty="0"/>
          </a:p>
          <a:p>
            <a:pPr marL="342900" indent="-342900">
              <a:lnSpc>
                <a:spcPct val="90000"/>
              </a:lnSpc>
              <a:buFont typeface="Wingdings" pitchFamily="2" charset="2"/>
              <a:buChar char="u"/>
            </a:pPr>
            <a:r>
              <a:rPr lang="en-US" altLang="zh-CN" dirty="0"/>
              <a:t>At 2010, a decision called </a:t>
            </a:r>
            <a:r>
              <a:rPr lang="en-US" altLang="zh-CN" dirty="0" err="1"/>
              <a:t>Skytower</a:t>
            </a:r>
            <a:r>
              <a:rPr lang="en-US" altLang="zh-CN" dirty="0"/>
              <a:t> was published by FCC. In this decision, the requirement of delta-h value was deleted. But another requirement was added. The Longley-Rice model can only be used when the Longley-Rice field strength is 70dBu.</a:t>
            </a:r>
          </a:p>
        </p:txBody>
      </p:sp>
    </p:spTree>
    <p:extLst>
      <p:ext uri="{BB962C8B-B14F-4D97-AF65-F5344CB8AC3E}">
        <p14:creationId xmlns:p14="http://schemas.microsoft.com/office/powerpoint/2010/main" val="4126604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DE64822-506A-8A4B-9395-66B856B7BF7A}"/>
              </a:ext>
            </a:extLst>
          </p:cNvPr>
          <p:cNvSpPr>
            <a:spLocks noGrp="1"/>
          </p:cNvSpPr>
          <p:nvPr>
            <p:ph type="title"/>
          </p:nvPr>
        </p:nvSpPr>
        <p:spPr>
          <a:xfrm>
            <a:off x="688490" y="570156"/>
            <a:ext cx="7756263" cy="1054250"/>
          </a:xfrm>
          <a:prstGeom prst="rect">
            <a:avLst/>
          </a:prstGeom>
        </p:spPr>
        <p:txBody>
          <a:bodyPr>
            <a:normAutofit/>
          </a:bodyPr>
          <a:lstStyle/>
          <a:p>
            <a:pPr>
              <a:lnSpc>
                <a:spcPct val="90000"/>
              </a:lnSpc>
            </a:pPr>
            <a:r>
              <a:rPr lang="en" altLang="zh-CN" sz="3300" b="0" dirty="0"/>
              <a:t>Regulation of Longley-Rice model</a:t>
            </a:r>
            <a:br>
              <a:rPr lang="zh-CN" altLang="zh-CN" dirty="0"/>
            </a:br>
            <a:endParaRPr lang="zh-CN" altLang="en-US" sz="3300" b="0" dirty="0"/>
          </a:p>
        </p:txBody>
      </p:sp>
      <p:sp>
        <p:nvSpPr>
          <p:cNvPr id="7" name="内容占位符 1">
            <a:extLst>
              <a:ext uri="{FF2B5EF4-FFF2-40B4-BE49-F238E27FC236}">
                <a16:creationId xmlns:a16="http://schemas.microsoft.com/office/drawing/2014/main" id="{8744A4EB-CB72-724A-9136-BE7EFEA330DE}"/>
              </a:ext>
            </a:extLst>
          </p:cNvPr>
          <p:cNvSpPr>
            <a:spLocks noGrp="1"/>
          </p:cNvSpPr>
          <p:nvPr>
            <p:ph sz="quarter" idx="13"/>
          </p:nvPr>
        </p:nvSpPr>
        <p:spPr>
          <a:xfrm>
            <a:off x="688490" y="1124180"/>
            <a:ext cx="6159571" cy="3434474"/>
          </a:xfrm>
          <a:prstGeom prst="rect">
            <a:avLst/>
          </a:prstGeom>
        </p:spPr>
        <p:txBody>
          <a:bodyPr>
            <a:noAutofit/>
          </a:bodyPr>
          <a:lstStyle/>
          <a:p>
            <a:pPr marL="342900" indent="-342900">
              <a:lnSpc>
                <a:spcPct val="90000"/>
              </a:lnSpc>
              <a:buFont typeface="Wingdings" pitchFamily="2" charset="2"/>
              <a:buChar char="u"/>
            </a:pPr>
            <a:r>
              <a:rPr lang="en-US" altLang="zh-CN" dirty="0"/>
              <a:t>According to the Federal Communication Commission, the use of Longley-Rice model for FM stations is restricted to the city of license and the use of finding main studio location.</a:t>
            </a:r>
          </a:p>
          <a:p>
            <a:pPr marL="342900" indent="-342900">
              <a:lnSpc>
                <a:spcPct val="90000"/>
              </a:lnSpc>
              <a:buFont typeface="Wingdings" pitchFamily="2" charset="2"/>
              <a:buChar char="u"/>
            </a:pPr>
            <a:endParaRPr lang="en-US" altLang="zh-CN" dirty="0"/>
          </a:p>
          <a:p>
            <a:pPr marL="342900" indent="-342900">
              <a:lnSpc>
                <a:spcPct val="90000"/>
              </a:lnSpc>
              <a:buFont typeface="Wingdings" pitchFamily="2" charset="2"/>
              <a:buChar char="u"/>
            </a:pPr>
            <a:r>
              <a:rPr lang="en-US" altLang="zh-CN" dirty="0"/>
              <a:t>But on the other hand, the use of this model for Television coverage studies is not restricted.</a:t>
            </a:r>
          </a:p>
          <a:p>
            <a:pPr marL="342900" indent="-342900">
              <a:lnSpc>
                <a:spcPct val="90000"/>
              </a:lnSpc>
              <a:buFont typeface="Wingdings" pitchFamily="2" charset="2"/>
              <a:buChar char="u"/>
            </a:pPr>
            <a:endParaRPr lang="en-US" altLang="zh-CN" dirty="0"/>
          </a:p>
          <a:p>
            <a:pPr marL="342900" indent="-342900">
              <a:lnSpc>
                <a:spcPct val="90000"/>
              </a:lnSpc>
              <a:buFont typeface="Wingdings" pitchFamily="2" charset="2"/>
              <a:buChar char="u"/>
            </a:pPr>
            <a:r>
              <a:rPr lang="en-US" altLang="zh-CN" dirty="0"/>
              <a:t>In addition,</a:t>
            </a:r>
            <a:r>
              <a:rPr lang="en" altLang="zh-CN" dirty="0"/>
              <a:t> Longley-Rice model can take the receive antenna height and gain into consideration to get a better result. But submissions to the Federal Communication Commission using Longley-Rice are still required to be based on a dipole antenna at the standard height of 30m.</a:t>
            </a:r>
            <a:endParaRPr lang="zh-CN" altLang="en-US" dirty="0"/>
          </a:p>
        </p:txBody>
      </p:sp>
      <p:pic>
        <p:nvPicPr>
          <p:cNvPr id="8" name="图片 7">
            <a:extLst>
              <a:ext uri="{FF2B5EF4-FFF2-40B4-BE49-F238E27FC236}">
                <a16:creationId xmlns:a16="http://schemas.microsoft.com/office/drawing/2014/main" id="{1DC8F0D4-5378-DF44-A76D-8F5B185B4DBB}"/>
              </a:ext>
            </a:extLst>
          </p:cNvPr>
          <p:cNvPicPr>
            <a:picLocks noChangeAspect="1"/>
          </p:cNvPicPr>
          <p:nvPr/>
        </p:nvPicPr>
        <p:blipFill>
          <a:blip r:embed="rId2"/>
          <a:stretch>
            <a:fillRect/>
          </a:stretch>
        </p:blipFill>
        <p:spPr>
          <a:xfrm>
            <a:off x="7147599" y="1124180"/>
            <a:ext cx="1397000" cy="4140200"/>
          </a:xfrm>
          <a:prstGeom prst="rect">
            <a:avLst/>
          </a:prstGeom>
        </p:spPr>
      </p:pic>
    </p:spTree>
    <p:extLst>
      <p:ext uri="{BB962C8B-B14F-4D97-AF65-F5344CB8AC3E}">
        <p14:creationId xmlns:p14="http://schemas.microsoft.com/office/powerpoint/2010/main" val="1158820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4141" y="1774987"/>
            <a:ext cx="8555718" cy="919606"/>
          </a:xfrm>
        </p:spPr>
        <p:txBody>
          <a:bodyPr/>
          <a:lstStyle/>
          <a:p>
            <a:pPr algn="ctr"/>
            <a:r>
              <a:rPr lang="en-US" dirty="0"/>
              <a:t>Part 5</a:t>
            </a:r>
            <a:br>
              <a:rPr lang="en-US" dirty="0"/>
            </a:br>
            <a:r>
              <a:rPr lang="en-US" altLang="zh-CN" dirty="0"/>
              <a:t>Opinion and idea </a:t>
            </a:r>
            <a:br>
              <a:rPr lang="en-US" altLang="zh-CN" dirty="0"/>
            </a:br>
            <a:br>
              <a:rPr lang="en-US" altLang="zh-CN" dirty="0"/>
            </a:br>
            <a:endParaRPr lang="en-US" dirty="0"/>
          </a:p>
        </p:txBody>
      </p:sp>
    </p:spTree>
    <p:extLst>
      <p:ext uri="{BB962C8B-B14F-4D97-AF65-F5344CB8AC3E}">
        <p14:creationId xmlns:p14="http://schemas.microsoft.com/office/powerpoint/2010/main" val="2495095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0005" y="1843868"/>
            <a:ext cx="7745505" cy="3170264"/>
          </a:xfrm>
        </p:spPr>
        <p:txBody>
          <a:bodyPr/>
          <a:lstStyle/>
          <a:p>
            <a:pPr marL="342900" indent="-342900">
              <a:buFont typeface="Courier New" panose="02070309020205020404" pitchFamily="49" charset="0"/>
              <a:buChar char="o"/>
            </a:pPr>
            <a:r>
              <a:rPr lang="en-US" dirty="0"/>
              <a:t>A good deal of information was obtained regarding radio propagation through the turbulent atmosphere over irregular terrain </a:t>
            </a:r>
            <a:r>
              <a:rPr lang="en-US" b="1" dirty="0"/>
              <a:t>prior </a:t>
            </a:r>
            <a:r>
              <a:rPr lang="en-US" dirty="0"/>
              <a:t>to the invention of Longley-Rice model</a:t>
            </a:r>
          </a:p>
          <a:p>
            <a:pPr marL="342900" indent="-342900">
              <a:buFont typeface="Courier New" panose="02070309020205020404" pitchFamily="49" charset="0"/>
              <a:buChar char="o"/>
            </a:pPr>
            <a:r>
              <a:rPr lang="en-US" dirty="0"/>
              <a:t>A good deal of data had also been accumulated from high-powered broadcast transmitting antennas to rather well-sited receivers</a:t>
            </a:r>
          </a:p>
        </p:txBody>
      </p:sp>
      <p:sp>
        <p:nvSpPr>
          <p:cNvPr id="3" name="Title 2"/>
          <p:cNvSpPr>
            <a:spLocks noGrp="1"/>
          </p:cNvSpPr>
          <p:nvPr>
            <p:ph type="title"/>
          </p:nvPr>
        </p:nvSpPr>
        <p:spPr>
          <a:xfrm>
            <a:off x="699247" y="525560"/>
            <a:ext cx="7756263" cy="1054250"/>
          </a:xfrm>
        </p:spPr>
        <p:txBody>
          <a:bodyPr/>
          <a:lstStyle/>
          <a:p>
            <a:pPr algn="ctr"/>
            <a:r>
              <a:rPr lang="en-US" sz="2800" b="0" dirty="0"/>
              <a:t>The legacy of Longley-Rice Model</a:t>
            </a:r>
          </a:p>
        </p:txBody>
      </p:sp>
    </p:spTree>
    <p:extLst>
      <p:ext uri="{BB962C8B-B14F-4D97-AF65-F5344CB8AC3E}">
        <p14:creationId xmlns:p14="http://schemas.microsoft.com/office/powerpoint/2010/main" val="568828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9146" y="1970428"/>
            <a:ext cx="7745505" cy="3170264"/>
          </a:xfrm>
        </p:spPr>
        <p:txBody>
          <a:bodyPr/>
          <a:lstStyle/>
          <a:p>
            <a:pPr marL="342900" indent="-342900">
              <a:buFont typeface="Courier New" panose="02070309020205020404" pitchFamily="49" charset="0"/>
              <a:buChar char="o"/>
            </a:pPr>
            <a:r>
              <a:rPr lang="en-US" dirty="0"/>
              <a:t>The ITS irregular terrain model is combination of an empirical model with measured data, which means it was well suited for computer use. And the benchmark was determined by the U.S. Department of Commerce in 1982.</a:t>
            </a:r>
          </a:p>
          <a:p>
            <a:pPr marL="342900" indent="-342900">
              <a:buFont typeface="Courier New" panose="02070309020205020404" pitchFamily="49" charset="0"/>
              <a:buChar char="o"/>
            </a:pPr>
            <a:r>
              <a:rPr lang="en-US" dirty="0"/>
              <a:t>As a result, the modern computer language and algorithms became a great tool to implement this model.</a:t>
            </a:r>
          </a:p>
        </p:txBody>
      </p:sp>
      <p:sp>
        <p:nvSpPr>
          <p:cNvPr id="3" name="Title 2"/>
          <p:cNvSpPr>
            <a:spLocks noGrp="1"/>
          </p:cNvSpPr>
          <p:nvPr>
            <p:ph type="title"/>
          </p:nvPr>
        </p:nvSpPr>
        <p:spPr>
          <a:xfrm>
            <a:off x="699247" y="525560"/>
            <a:ext cx="7756263" cy="1054250"/>
          </a:xfrm>
        </p:spPr>
        <p:txBody>
          <a:bodyPr/>
          <a:lstStyle/>
          <a:p>
            <a:pPr algn="ctr"/>
            <a:r>
              <a:rPr lang="en-US" sz="2800" b="0" dirty="0"/>
              <a:t>The legacy of Longley-Rice Model</a:t>
            </a:r>
          </a:p>
        </p:txBody>
      </p:sp>
    </p:spTree>
    <p:extLst>
      <p:ext uri="{BB962C8B-B14F-4D97-AF65-F5344CB8AC3E}">
        <p14:creationId xmlns:p14="http://schemas.microsoft.com/office/powerpoint/2010/main" val="171422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700" b="0" dirty="0"/>
              <a:t>The “not – Free” Space Loss</a:t>
            </a:r>
            <a:r>
              <a:rPr lang="en-US" sz="2700" dirty="0"/>
              <a:t>?</a:t>
            </a:r>
            <a:br>
              <a:rPr lang="en-US" sz="3600" dirty="0"/>
            </a:br>
            <a:endParaRPr lang="en-US" sz="3300" dirty="0"/>
          </a:p>
        </p:txBody>
      </p:sp>
      <p:sp>
        <p:nvSpPr>
          <p:cNvPr id="2" name="Content Placeholder 1">
            <a:extLst>
              <a:ext uri="{FF2B5EF4-FFF2-40B4-BE49-F238E27FC236}">
                <a16:creationId xmlns:a16="http://schemas.microsoft.com/office/drawing/2014/main" id="{BE3F9FEB-F81E-4B28-A119-6DDC8DBBF8C3}"/>
              </a:ext>
            </a:extLst>
          </p:cNvPr>
          <p:cNvSpPr>
            <a:spLocks noGrp="1"/>
          </p:cNvSpPr>
          <p:nvPr>
            <p:ph sz="quarter" idx="13"/>
          </p:nvPr>
        </p:nvSpPr>
        <p:spPr>
          <a:xfrm>
            <a:off x="664340" y="1490402"/>
            <a:ext cx="5187462" cy="3434474"/>
          </a:xfrm>
          <a:prstGeom prst="rect">
            <a:avLst/>
          </a:prstGeom>
        </p:spPr>
        <p:txBody>
          <a:bodyPr>
            <a:normAutofit/>
          </a:bodyPr>
          <a:lstStyle/>
          <a:p>
            <a:r>
              <a:rPr lang="en-US" dirty="0"/>
              <a:t>Why is this even a problem?</a:t>
            </a:r>
          </a:p>
        </p:txBody>
      </p:sp>
      <p:pic>
        <p:nvPicPr>
          <p:cNvPr id="5" name="Picture 4">
            <a:extLst>
              <a:ext uri="{FF2B5EF4-FFF2-40B4-BE49-F238E27FC236}">
                <a16:creationId xmlns:a16="http://schemas.microsoft.com/office/drawing/2014/main" id="{CFE2E0B8-508E-40D8-BD1F-50AE467AF9F0}"/>
              </a:ext>
            </a:extLst>
          </p:cNvPr>
          <p:cNvPicPr>
            <a:picLocks noChangeAspect="1"/>
          </p:cNvPicPr>
          <p:nvPr/>
        </p:nvPicPr>
        <p:blipFill>
          <a:blip r:embed="rId2"/>
          <a:stretch>
            <a:fillRect/>
          </a:stretch>
        </p:blipFill>
        <p:spPr>
          <a:xfrm>
            <a:off x="687106" y="2322424"/>
            <a:ext cx="5262654" cy="1902710"/>
          </a:xfrm>
          <a:prstGeom prst="rect">
            <a:avLst/>
          </a:prstGeom>
        </p:spPr>
      </p:pic>
    </p:spTree>
    <p:extLst>
      <p:ext uri="{BB962C8B-B14F-4D97-AF65-F5344CB8AC3E}">
        <p14:creationId xmlns:p14="http://schemas.microsoft.com/office/powerpoint/2010/main" val="153781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1746031"/>
            <a:ext cx="7745505" cy="3170264"/>
          </a:xfrm>
        </p:spPr>
        <p:txBody>
          <a:bodyPr/>
          <a:lstStyle/>
          <a:p>
            <a:pPr marL="342900" indent="-342900">
              <a:buFont typeface="Courier New" panose="02070309020205020404" pitchFamily="49" charset="0"/>
              <a:buChar char="o"/>
            </a:pPr>
            <a:r>
              <a:rPr lang="en-US" dirty="0"/>
              <a:t>The result is an accurate representation of how a propagated signal behaves in each environment since the Longley-Rice model looks at all the terrain along a given path length.</a:t>
            </a:r>
          </a:p>
          <a:p>
            <a:pPr marL="342900" indent="-342900">
              <a:buFont typeface="Courier New" panose="02070309020205020404" pitchFamily="49" charset="0"/>
              <a:buChar char="o"/>
            </a:pPr>
            <a:r>
              <a:rPr lang="en-US" dirty="0"/>
              <a:t> The Longley-Rice model also has capability to set different parameters that influences the way in which computations are done, thus the model can be customized for a wide range of applications.</a:t>
            </a:r>
          </a:p>
        </p:txBody>
      </p:sp>
      <p:sp>
        <p:nvSpPr>
          <p:cNvPr id="3" name="Title 2"/>
          <p:cNvSpPr>
            <a:spLocks noGrp="1"/>
          </p:cNvSpPr>
          <p:nvPr>
            <p:ph type="title"/>
          </p:nvPr>
        </p:nvSpPr>
        <p:spPr/>
        <p:txBody>
          <a:bodyPr/>
          <a:lstStyle/>
          <a:p>
            <a:pPr algn="ctr"/>
            <a:r>
              <a:rPr lang="en-US" sz="2800" b="0" dirty="0"/>
              <a:t>The legacy of Longley-Rice Model</a:t>
            </a:r>
          </a:p>
        </p:txBody>
      </p:sp>
    </p:spTree>
    <p:extLst>
      <p:ext uri="{BB962C8B-B14F-4D97-AF65-F5344CB8AC3E}">
        <p14:creationId xmlns:p14="http://schemas.microsoft.com/office/powerpoint/2010/main" val="3525344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F7F17-7B7F-4C48-A496-BF679375DC8C}"/>
              </a:ext>
            </a:extLst>
          </p:cNvPr>
          <p:cNvSpPr>
            <a:spLocks noGrp="1"/>
          </p:cNvSpPr>
          <p:nvPr>
            <p:ph idx="1"/>
          </p:nvPr>
        </p:nvSpPr>
        <p:spPr>
          <a:xfrm>
            <a:off x="699247" y="1553592"/>
            <a:ext cx="7745505" cy="3478113"/>
          </a:xfrm>
        </p:spPr>
        <p:txBody>
          <a:bodyPr/>
          <a:lstStyle/>
          <a:p>
            <a:r>
              <a:rPr lang="en-US" b="1" dirty="0"/>
              <a:t>Concepts</a:t>
            </a:r>
          </a:p>
          <a:p>
            <a:r>
              <a:rPr lang="en-US" dirty="0"/>
              <a:t>Point-to-point model:</a:t>
            </a:r>
          </a:p>
          <a:p>
            <a:r>
              <a:rPr lang="en-US" dirty="0"/>
              <a:t>A point-to-point model demands detailed information</a:t>
            </a:r>
          </a:p>
          <a:p>
            <a:r>
              <a:rPr lang="en-US" dirty="0"/>
              <a:t>about the propagation path.</a:t>
            </a:r>
          </a:p>
          <a:p>
            <a:r>
              <a:rPr lang="en-US" dirty="0"/>
              <a:t>A point-to-point model should be able to predict the values of path loss, service range and how equipment will behave in various situations. </a:t>
            </a:r>
          </a:p>
        </p:txBody>
      </p:sp>
      <p:sp>
        <p:nvSpPr>
          <p:cNvPr id="3" name="Title 2">
            <a:extLst>
              <a:ext uri="{FF2B5EF4-FFF2-40B4-BE49-F238E27FC236}">
                <a16:creationId xmlns:a16="http://schemas.microsoft.com/office/drawing/2014/main" id="{DE3F7273-A75B-4444-BB72-BE34D8F401BA}"/>
              </a:ext>
            </a:extLst>
          </p:cNvPr>
          <p:cNvSpPr>
            <a:spLocks noGrp="1"/>
          </p:cNvSpPr>
          <p:nvPr>
            <p:ph type="title"/>
          </p:nvPr>
        </p:nvSpPr>
        <p:spPr/>
        <p:txBody>
          <a:bodyPr/>
          <a:lstStyle/>
          <a:p>
            <a:pPr algn="ctr"/>
            <a:r>
              <a:rPr lang="en-US" sz="2800" b="0" dirty="0"/>
              <a:t>The limitation of ITM model</a:t>
            </a:r>
          </a:p>
        </p:txBody>
      </p:sp>
    </p:spTree>
    <p:extLst>
      <p:ext uri="{BB962C8B-B14F-4D97-AF65-F5344CB8AC3E}">
        <p14:creationId xmlns:p14="http://schemas.microsoft.com/office/powerpoint/2010/main" val="2687177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F7F17-7B7F-4C48-A496-BF679375DC8C}"/>
              </a:ext>
            </a:extLst>
          </p:cNvPr>
          <p:cNvSpPr>
            <a:spLocks noGrp="1"/>
          </p:cNvSpPr>
          <p:nvPr>
            <p:ph idx="1"/>
          </p:nvPr>
        </p:nvSpPr>
        <p:spPr>
          <a:xfrm>
            <a:off x="699247" y="1553592"/>
            <a:ext cx="7745505" cy="3478113"/>
          </a:xfrm>
        </p:spPr>
        <p:txBody>
          <a:bodyPr/>
          <a:lstStyle/>
          <a:p>
            <a:r>
              <a:rPr lang="en-US" b="1" dirty="0"/>
              <a:t>Concepts</a:t>
            </a:r>
            <a:endParaRPr lang="en-US" dirty="0"/>
          </a:p>
          <a:p>
            <a:r>
              <a:rPr lang="en-US" dirty="0"/>
              <a:t>Area prediction:</a:t>
            </a:r>
          </a:p>
          <a:p>
            <a:r>
              <a:rPr lang="en-US" dirty="0"/>
              <a:t>An area prediction model </a:t>
            </a:r>
            <a:r>
              <a:rPr lang="en-US" b="1" dirty="0"/>
              <a:t>do not </a:t>
            </a:r>
            <a:r>
              <a:rPr lang="en-US" dirty="0"/>
              <a:t>require that there be a particular path. </a:t>
            </a:r>
          </a:p>
          <a:p>
            <a:r>
              <a:rPr lang="en-US" dirty="0"/>
              <a:t>The usual problem is to define the communications reliability of a service or to estimate the received signal level</a:t>
            </a:r>
          </a:p>
        </p:txBody>
      </p:sp>
      <p:sp>
        <p:nvSpPr>
          <p:cNvPr id="3" name="Title 2">
            <a:extLst>
              <a:ext uri="{FF2B5EF4-FFF2-40B4-BE49-F238E27FC236}">
                <a16:creationId xmlns:a16="http://schemas.microsoft.com/office/drawing/2014/main" id="{DE3F7273-A75B-4444-BB72-BE34D8F401BA}"/>
              </a:ext>
            </a:extLst>
          </p:cNvPr>
          <p:cNvSpPr>
            <a:spLocks noGrp="1"/>
          </p:cNvSpPr>
          <p:nvPr>
            <p:ph type="title"/>
          </p:nvPr>
        </p:nvSpPr>
        <p:spPr/>
        <p:txBody>
          <a:bodyPr/>
          <a:lstStyle/>
          <a:p>
            <a:pPr algn="ctr"/>
            <a:r>
              <a:rPr lang="en-US" sz="2800" b="0" dirty="0"/>
              <a:t>The limitation of ITM model</a:t>
            </a:r>
          </a:p>
        </p:txBody>
      </p:sp>
    </p:spTree>
    <p:extLst>
      <p:ext uri="{BB962C8B-B14F-4D97-AF65-F5344CB8AC3E}">
        <p14:creationId xmlns:p14="http://schemas.microsoft.com/office/powerpoint/2010/main" val="465841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F7F17-7B7F-4C48-A496-BF679375DC8C}"/>
              </a:ext>
            </a:extLst>
          </p:cNvPr>
          <p:cNvSpPr>
            <a:spLocks noGrp="1"/>
          </p:cNvSpPr>
          <p:nvPr>
            <p:ph idx="1"/>
          </p:nvPr>
        </p:nvSpPr>
        <p:spPr>
          <a:xfrm>
            <a:off x="699247" y="1553592"/>
            <a:ext cx="7745505" cy="3478113"/>
          </a:xfrm>
        </p:spPr>
        <p:txBody>
          <a:bodyPr/>
          <a:lstStyle/>
          <a:p>
            <a:r>
              <a:rPr lang="en-US" dirty="0"/>
              <a:t>The ITM point-to-point model did poorly on point-to-point mode.</a:t>
            </a:r>
          </a:p>
          <a:p>
            <a:endParaRPr lang="en-US" dirty="0"/>
          </a:p>
        </p:txBody>
      </p:sp>
      <p:sp>
        <p:nvSpPr>
          <p:cNvPr id="3" name="Title 2">
            <a:extLst>
              <a:ext uri="{FF2B5EF4-FFF2-40B4-BE49-F238E27FC236}">
                <a16:creationId xmlns:a16="http://schemas.microsoft.com/office/drawing/2014/main" id="{DE3F7273-A75B-4444-BB72-BE34D8F401BA}"/>
              </a:ext>
            </a:extLst>
          </p:cNvPr>
          <p:cNvSpPr>
            <a:spLocks noGrp="1"/>
          </p:cNvSpPr>
          <p:nvPr>
            <p:ph type="title"/>
          </p:nvPr>
        </p:nvSpPr>
        <p:spPr/>
        <p:txBody>
          <a:bodyPr/>
          <a:lstStyle/>
          <a:p>
            <a:pPr algn="ctr"/>
            <a:r>
              <a:rPr lang="en-US" sz="2800" b="0" dirty="0"/>
              <a:t>The limitation of ITM model</a:t>
            </a:r>
          </a:p>
        </p:txBody>
      </p:sp>
    </p:spTree>
    <p:extLst>
      <p:ext uri="{BB962C8B-B14F-4D97-AF65-F5344CB8AC3E}">
        <p14:creationId xmlns:p14="http://schemas.microsoft.com/office/powerpoint/2010/main" val="2978640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F7F17-7B7F-4C48-A496-BF679375DC8C}"/>
              </a:ext>
            </a:extLst>
          </p:cNvPr>
          <p:cNvSpPr>
            <a:spLocks noGrp="1"/>
          </p:cNvSpPr>
          <p:nvPr>
            <p:ph idx="1"/>
          </p:nvPr>
        </p:nvSpPr>
        <p:spPr>
          <a:xfrm>
            <a:off x="699247" y="1553592"/>
            <a:ext cx="7745505" cy="3478113"/>
          </a:xfrm>
        </p:spPr>
        <p:txBody>
          <a:bodyPr/>
          <a:lstStyle/>
          <a:p>
            <a:r>
              <a:rPr lang="en-US" dirty="0"/>
              <a:t>Main reasons:</a:t>
            </a:r>
          </a:p>
          <a:p>
            <a:pPr marL="342900" indent="-342900">
              <a:buFont typeface="Courier New" panose="02070309020205020404" pitchFamily="49" charset="0"/>
              <a:buChar char="o"/>
            </a:pPr>
            <a:r>
              <a:rPr lang="en-US" dirty="0"/>
              <a:t>The core software works best with terrain databases with no more than 30 arc-second detail. Whereas most users today use more recent and more detailed data bases.</a:t>
            </a:r>
          </a:p>
          <a:p>
            <a:pPr marL="342900" indent="-342900">
              <a:buFont typeface="Courier New" panose="02070309020205020404" pitchFamily="49" charset="0"/>
              <a:buChar char="o"/>
            </a:pPr>
            <a:r>
              <a:rPr lang="en-US" dirty="0"/>
              <a:t>Being a general-purpose model, the ITM does not implement sufficient landmark features.</a:t>
            </a:r>
          </a:p>
          <a:p>
            <a:pPr marL="342900" indent="-342900">
              <a:buFont typeface="Courier New" panose="02070309020205020404" pitchFamily="49" charset="0"/>
              <a:buChar char="o"/>
            </a:pPr>
            <a:r>
              <a:rPr lang="en-US" dirty="0"/>
              <a:t>The ITM core has several math errors, mainly are outdated approximations</a:t>
            </a:r>
          </a:p>
          <a:p>
            <a:endParaRPr lang="en-US" dirty="0"/>
          </a:p>
        </p:txBody>
      </p:sp>
      <p:sp>
        <p:nvSpPr>
          <p:cNvPr id="3" name="Title 2">
            <a:extLst>
              <a:ext uri="{FF2B5EF4-FFF2-40B4-BE49-F238E27FC236}">
                <a16:creationId xmlns:a16="http://schemas.microsoft.com/office/drawing/2014/main" id="{DE3F7273-A75B-4444-BB72-BE34D8F401BA}"/>
              </a:ext>
            </a:extLst>
          </p:cNvPr>
          <p:cNvSpPr>
            <a:spLocks noGrp="1"/>
          </p:cNvSpPr>
          <p:nvPr>
            <p:ph type="title"/>
          </p:nvPr>
        </p:nvSpPr>
        <p:spPr/>
        <p:txBody>
          <a:bodyPr/>
          <a:lstStyle/>
          <a:p>
            <a:pPr algn="ctr"/>
            <a:r>
              <a:rPr lang="en-US" sz="2800" b="0" dirty="0"/>
              <a:t>The limitation of ITM model</a:t>
            </a:r>
          </a:p>
        </p:txBody>
      </p:sp>
    </p:spTree>
    <p:extLst>
      <p:ext uri="{BB962C8B-B14F-4D97-AF65-F5344CB8AC3E}">
        <p14:creationId xmlns:p14="http://schemas.microsoft.com/office/powerpoint/2010/main" val="1477421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F7F17-7B7F-4C48-A496-BF679375DC8C}"/>
              </a:ext>
            </a:extLst>
          </p:cNvPr>
          <p:cNvSpPr>
            <a:spLocks noGrp="1"/>
          </p:cNvSpPr>
          <p:nvPr>
            <p:ph idx="1"/>
          </p:nvPr>
        </p:nvSpPr>
        <p:spPr>
          <a:xfrm>
            <a:off x="699247" y="1553592"/>
            <a:ext cx="7745505" cy="3478113"/>
          </a:xfrm>
        </p:spPr>
        <p:txBody>
          <a:bodyPr/>
          <a:lstStyle/>
          <a:p>
            <a:r>
              <a:rPr lang="en-US" dirty="0"/>
              <a:t>Therefore, the ITM cannot provide true point-to-point, terrain-point-specific answers, and it can only provide average outcomes.</a:t>
            </a:r>
          </a:p>
        </p:txBody>
      </p:sp>
      <p:sp>
        <p:nvSpPr>
          <p:cNvPr id="3" name="Title 2">
            <a:extLst>
              <a:ext uri="{FF2B5EF4-FFF2-40B4-BE49-F238E27FC236}">
                <a16:creationId xmlns:a16="http://schemas.microsoft.com/office/drawing/2014/main" id="{DE3F7273-A75B-4444-BB72-BE34D8F401BA}"/>
              </a:ext>
            </a:extLst>
          </p:cNvPr>
          <p:cNvSpPr>
            <a:spLocks noGrp="1"/>
          </p:cNvSpPr>
          <p:nvPr>
            <p:ph type="title"/>
          </p:nvPr>
        </p:nvSpPr>
        <p:spPr/>
        <p:txBody>
          <a:bodyPr/>
          <a:lstStyle/>
          <a:p>
            <a:pPr algn="ctr"/>
            <a:r>
              <a:rPr lang="en-US" sz="2800" b="0" dirty="0"/>
              <a:t>The limitation of ITM model</a:t>
            </a:r>
          </a:p>
        </p:txBody>
      </p:sp>
    </p:spTree>
    <p:extLst>
      <p:ext uri="{BB962C8B-B14F-4D97-AF65-F5344CB8AC3E}">
        <p14:creationId xmlns:p14="http://schemas.microsoft.com/office/powerpoint/2010/main" val="3582214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49FB52-2B64-4D65-845A-B66DA0838284}"/>
              </a:ext>
            </a:extLst>
          </p:cNvPr>
          <p:cNvSpPr>
            <a:spLocks noGrp="1"/>
          </p:cNvSpPr>
          <p:nvPr>
            <p:ph idx="1"/>
          </p:nvPr>
        </p:nvSpPr>
        <p:spPr>
          <a:xfrm>
            <a:off x="699247" y="1731930"/>
            <a:ext cx="7756263" cy="3394140"/>
          </a:xfrm>
        </p:spPr>
        <p:txBody>
          <a:bodyPr/>
          <a:lstStyle/>
          <a:p>
            <a:r>
              <a:rPr lang="en-US" altLang="zh-CN" dirty="0"/>
              <a:t>For digital television and FM broadcasting, more accurate point-to-point prediction tools need to be deployed.</a:t>
            </a:r>
          </a:p>
          <a:p>
            <a:r>
              <a:rPr lang="en-US" altLang="zh-CN" dirty="0"/>
              <a:t>ITWOM </a:t>
            </a:r>
            <a:r>
              <a:rPr lang="en-US" dirty="0"/>
              <a:t>(Irregular Terrain with Obstructions Model):</a:t>
            </a:r>
          </a:p>
          <a:p>
            <a:r>
              <a:rPr lang="en-US" dirty="0"/>
              <a:t> This model is specific and accurate enough to be used for the interference studies for which it was developed, has been in continuous development since 2005.</a:t>
            </a:r>
          </a:p>
        </p:txBody>
      </p:sp>
      <p:sp>
        <p:nvSpPr>
          <p:cNvPr id="3" name="Title 2">
            <a:extLst>
              <a:ext uri="{FF2B5EF4-FFF2-40B4-BE49-F238E27FC236}">
                <a16:creationId xmlns:a16="http://schemas.microsoft.com/office/drawing/2014/main" id="{3EE8D8DA-7E52-4131-856E-BCCBDF3083A6}"/>
              </a:ext>
            </a:extLst>
          </p:cNvPr>
          <p:cNvSpPr>
            <a:spLocks noGrp="1"/>
          </p:cNvSpPr>
          <p:nvPr>
            <p:ph type="title"/>
          </p:nvPr>
        </p:nvSpPr>
        <p:spPr/>
        <p:txBody>
          <a:bodyPr/>
          <a:lstStyle/>
          <a:p>
            <a:pPr algn="ctr"/>
            <a:r>
              <a:rPr lang="en-US" altLang="zh-CN" sz="2800" b="0" dirty="0"/>
              <a:t>Improved models</a:t>
            </a:r>
            <a:endParaRPr lang="en-US" sz="2800" b="0" dirty="0"/>
          </a:p>
        </p:txBody>
      </p:sp>
    </p:spTree>
    <p:extLst>
      <p:ext uri="{BB962C8B-B14F-4D97-AF65-F5344CB8AC3E}">
        <p14:creationId xmlns:p14="http://schemas.microsoft.com/office/powerpoint/2010/main" val="599389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49FB52-2B64-4D65-845A-B66DA0838284}"/>
              </a:ext>
            </a:extLst>
          </p:cNvPr>
          <p:cNvSpPr>
            <a:spLocks noGrp="1"/>
          </p:cNvSpPr>
          <p:nvPr>
            <p:ph idx="1"/>
          </p:nvPr>
        </p:nvSpPr>
        <p:spPr>
          <a:xfrm>
            <a:off x="688490" y="1240003"/>
            <a:ext cx="7505599" cy="3170264"/>
          </a:xfrm>
        </p:spPr>
        <p:txBody>
          <a:bodyPr/>
          <a:lstStyle/>
          <a:p>
            <a:pPr marL="342900" indent="-342900">
              <a:buFont typeface="Courier New" panose="02070309020205020404" pitchFamily="49" charset="0"/>
              <a:buChar char="o"/>
            </a:pPr>
            <a:r>
              <a:rPr lang="en-US" altLang="zh-CN" dirty="0"/>
              <a:t>The Linear Least-Squares algorithm in subroutine (a set of computer instructions for a small task) </a:t>
            </a:r>
            <a:r>
              <a:rPr lang="en-US" altLang="zh-CN" i="1" dirty="0" err="1"/>
              <a:t>zlsql</a:t>
            </a:r>
            <a:r>
              <a:rPr lang="en-US" altLang="zh-CN" dirty="0"/>
              <a:t> is corrected to fix a problem with the calculation of the terrain irregularity parameter delta-h.</a:t>
            </a:r>
          </a:p>
          <a:p>
            <a:pPr marL="342900" indent="-342900">
              <a:buFont typeface="Courier New" panose="02070309020205020404" pitchFamily="49" charset="0"/>
              <a:buChar char="o"/>
            </a:pPr>
            <a:r>
              <a:rPr lang="en-US" altLang="zh-CN" dirty="0"/>
              <a:t>The </a:t>
            </a:r>
            <a:r>
              <a:rPr lang="en-US" altLang="zh-CN" dirty="0" err="1"/>
              <a:t>dlthx</a:t>
            </a:r>
            <a:r>
              <a:rPr lang="en-US" altLang="zh-CN" dirty="0"/>
              <a:t> subroutine is updated in two places, to allow calculations for databases that have intervals shorter than 30-arcsecond</a:t>
            </a:r>
          </a:p>
          <a:p>
            <a:pPr marL="342900" indent="-342900">
              <a:buFont typeface="Courier New" panose="02070309020205020404" pitchFamily="49" charset="0"/>
              <a:buChar char="o"/>
            </a:pPr>
            <a:r>
              <a:rPr lang="en-US" dirty="0"/>
              <a:t>The use of </a:t>
            </a:r>
            <a:r>
              <a:rPr lang="en-US" b="1" dirty="0"/>
              <a:t>effective heights </a:t>
            </a:r>
            <a:r>
              <a:rPr lang="en-US" dirty="0"/>
              <a:t>for the transmitter and receiver antenna heights is replaced by actual heights, taken from the terrain database</a:t>
            </a:r>
          </a:p>
        </p:txBody>
      </p:sp>
      <p:sp>
        <p:nvSpPr>
          <p:cNvPr id="3" name="Title 2">
            <a:extLst>
              <a:ext uri="{FF2B5EF4-FFF2-40B4-BE49-F238E27FC236}">
                <a16:creationId xmlns:a16="http://schemas.microsoft.com/office/drawing/2014/main" id="{3EE8D8DA-7E52-4131-856E-BCCBDF3083A6}"/>
              </a:ext>
            </a:extLst>
          </p:cNvPr>
          <p:cNvSpPr>
            <a:spLocks noGrp="1"/>
          </p:cNvSpPr>
          <p:nvPr>
            <p:ph type="title"/>
          </p:nvPr>
        </p:nvSpPr>
        <p:spPr/>
        <p:txBody>
          <a:bodyPr/>
          <a:lstStyle/>
          <a:p>
            <a:pPr algn="ctr"/>
            <a:r>
              <a:rPr lang="en-US" altLang="zh-CN" sz="2800" b="0" dirty="0"/>
              <a:t>Improved models</a:t>
            </a:r>
            <a:endParaRPr lang="en-US" sz="2800" b="0" dirty="0"/>
          </a:p>
        </p:txBody>
      </p:sp>
    </p:spTree>
    <p:extLst>
      <p:ext uri="{BB962C8B-B14F-4D97-AF65-F5344CB8AC3E}">
        <p14:creationId xmlns:p14="http://schemas.microsoft.com/office/powerpoint/2010/main" val="2421607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49FB52-2B64-4D65-845A-B66DA0838284}"/>
              </a:ext>
            </a:extLst>
          </p:cNvPr>
          <p:cNvSpPr>
            <a:spLocks noGrp="1"/>
          </p:cNvSpPr>
          <p:nvPr>
            <p:ph idx="1"/>
          </p:nvPr>
        </p:nvSpPr>
        <p:spPr>
          <a:xfrm>
            <a:off x="688490" y="1453068"/>
            <a:ext cx="7745505" cy="3170264"/>
          </a:xfrm>
        </p:spPr>
        <p:txBody>
          <a:bodyPr/>
          <a:lstStyle/>
          <a:p>
            <a:r>
              <a:rPr lang="en-US" altLang="zh-CN" dirty="0"/>
              <a:t>A comparison of Longley-Rice and ITWOM propagation models for DTV and FM Broadcasting was made by </a:t>
            </a:r>
            <a:r>
              <a:rPr lang="pt-BR" i="1" dirty="0"/>
              <a:t>tylianos Kasampalis, Pavlos I. Lazaridis et al, 2013</a:t>
            </a:r>
          </a:p>
          <a:p>
            <a:pPr marL="342900" indent="-342900">
              <a:buFont typeface="Courier New" panose="02070309020205020404" pitchFamily="49" charset="0"/>
              <a:buChar char="o"/>
            </a:pPr>
            <a:r>
              <a:rPr lang="pt-BR" dirty="0"/>
              <a:t>It used the 3-arc-second Satellite Radar Terrain Mission (SRTM) maps</a:t>
            </a:r>
          </a:p>
          <a:p>
            <a:pPr marL="342900" indent="-342900">
              <a:buFont typeface="Courier New" panose="02070309020205020404" pitchFamily="49" charset="0"/>
              <a:buChar char="o"/>
            </a:pPr>
            <a:r>
              <a:rPr lang="pt-BR" dirty="0"/>
              <a:t>The simulation program is SPLAT! </a:t>
            </a:r>
            <a:r>
              <a:rPr lang="en-US" dirty="0"/>
              <a:t>(an RF Signal Propagation, Loss, And Terrain analysis tool) </a:t>
            </a:r>
            <a:endParaRPr lang="pt-BR" dirty="0"/>
          </a:p>
          <a:p>
            <a:pPr marL="342900" indent="-342900">
              <a:buFont typeface="Courier New" panose="02070309020205020404" pitchFamily="49" charset="0"/>
              <a:buChar char="o"/>
            </a:pPr>
            <a:endParaRPr lang="en-US" i="1" dirty="0"/>
          </a:p>
        </p:txBody>
      </p:sp>
      <p:sp>
        <p:nvSpPr>
          <p:cNvPr id="3" name="Title 2">
            <a:extLst>
              <a:ext uri="{FF2B5EF4-FFF2-40B4-BE49-F238E27FC236}">
                <a16:creationId xmlns:a16="http://schemas.microsoft.com/office/drawing/2014/main" id="{3EE8D8DA-7E52-4131-856E-BCCBDF3083A6}"/>
              </a:ext>
            </a:extLst>
          </p:cNvPr>
          <p:cNvSpPr>
            <a:spLocks noGrp="1"/>
          </p:cNvSpPr>
          <p:nvPr>
            <p:ph type="title"/>
          </p:nvPr>
        </p:nvSpPr>
        <p:spPr/>
        <p:txBody>
          <a:bodyPr/>
          <a:lstStyle/>
          <a:p>
            <a:pPr algn="ctr"/>
            <a:r>
              <a:rPr lang="en-US" altLang="zh-CN" sz="2800" b="0" dirty="0"/>
              <a:t>Improved models</a:t>
            </a:r>
            <a:endParaRPr lang="en-US" sz="2800" b="0" dirty="0"/>
          </a:p>
        </p:txBody>
      </p:sp>
    </p:spTree>
    <p:extLst>
      <p:ext uri="{BB962C8B-B14F-4D97-AF65-F5344CB8AC3E}">
        <p14:creationId xmlns:p14="http://schemas.microsoft.com/office/powerpoint/2010/main" val="3273232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8D8DA-7E52-4131-856E-BCCBDF3083A6}"/>
              </a:ext>
            </a:extLst>
          </p:cNvPr>
          <p:cNvSpPr>
            <a:spLocks noGrp="1"/>
          </p:cNvSpPr>
          <p:nvPr>
            <p:ph type="title"/>
          </p:nvPr>
        </p:nvSpPr>
        <p:spPr/>
        <p:txBody>
          <a:bodyPr/>
          <a:lstStyle/>
          <a:p>
            <a:pPr algn="ctr"/>
            <a:r>
              <a:rPr lang="en-US" altLang="zh-CN" sz="2800" b="0" dirty="0"/>
              <a:t>Improved models</a:t>
            </a:r>
            <a:endParaRPr lang="en-US" sz="2800" b="0" dirty="0"/>
          </a:p>
        </p:txBody>
      </p:sp>
      <p:sp>
        <p:nvSpPr>
          <p:cNvPr id="8" name="TextBox 7">
            <a:extLst>
              <a:ext uri="{FF2B5EF4-FFF2-40B4-BE49-F238E27FC236}">
                <a16:creationId xmlns:a16="http://schemas.microsoft.com/office/drawing/2014/main" id="{EBC2401F-5DAD-4365-80A9-0F9D3EA4D289}"/>
              </a:ext>
            </a:extLst>
          </p:cNvPr>
          <p:cNvSpPr txBox="1"/>
          <p:nvPr/>
        </p:nvSpPr>
        <p:spPr>
          <a:xfrm>
            <a:off x="5357606" y="1203812"/>
            <a:ext cx="3087147" cy="1477328"/>
          </a:xfrm>
          <a:prstGeom prst="rect">
            <a:avLst/>
          </a:prstGeom>
          <a:noFill/>
        </p:spPr>
        <p:txBody>
          <a:bodyPr wrap="square" rtlCol="0">
            <a:spAutoFit/>
          </a:bodyPr>
          <a:lstStyle/>
          <a:p>
            <a:r>
              <a:rPr lang="en-US" dirty="0"/>
              <a:t>Fig1, This is a point-to-point analysis for public Greek Digital TV</a:t>
            </a:r>
          </a:p>
          <a:p>
            <a:endParaRPr lang="en-US" dirty="0"/>
          </a:p>
          <a:p>
            <a:r>
              <a:rPr lang="en-US" dirty="0"/>
              <a:t>FSH-3 is the measurement</a:t>
            </a:r>
          </a:p>
        </p:txBody>
      </p:sp>
      <p:pic>
        <p:nvPicPr>
          <p:cNvPr id="14" name="Content Placeholder 13">
            <a:extLst>
              <a:ext uri="{FF2B5EF4-FFF2-40B4-BE49-F238E27FC236}">
                <a16:creationId xmlns:a16="http://schemas.microsoft.com/office/drawing/2014/main" id="{E894D28D-A972-49D3-8E74-F1D263136B89}"/>
              </a:ext>
            </a:extLst>
          </p:cNvPr>
          <p:cNvPicPr>
            <a:picLocks noGrp="1" noChangeAspect="1"/>
          </p:cNvPicPr>
          <p:nvPr>
            <p:ph idx="1"/>
          </p:nvPr>
        </p:nvPicPr>
        <p:blipFill>
          <a:blip r:embed="rId2"/>
          <a:stretch>
            <a:fillRect/>
          </a:stretch>
        </p:blipFill>
        <p:spPr>
          <a:xfrm>
            <a:off x="416744" y="1097281"/>
            <a:ext cx="4614675" cy="4300342"/>
          </a:xfrm>
          <a:prstGeom prst="rect">
            <a:avLst/>
          </a:prstGeom>
        </p:spPr>
      </p:pic>
    </p:spTree>
    <p:extLst>
      <p:ext uri="{BB962C8B-B14F-4D97-AF65-F5344CB8AC3E}">
        <p14:creationId xmlns:p14="http://schemas.microsoft.com/office/powerpoint/2010/main" val="205274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700" b="0" dirty="0"/>
              <a:t>The “not – Free” Space Loss</a:t>
            </a:r>
            <a:r>
              <a:rPr lang="en-US" sz="2700" dirty="0"/>
              <a:t>?</a:t>
            </a:r>
            <a:br>
              <a:rPr lang="en-US" sz="3600" dirty="0"/>
            </a:br>
            <a:endParaRPr lang="en-US" sz="3300" dirty="0"/>
          </a:p>
        </p:txBody>
      </p:sp>
      <p:sp>
        <p:nvSpPr>
          <p:cNvPr id="2" name="Content Placeholder 1">
            <a:extLst>
              <a:ext uri="{FF2B5EF4-FFF2-40B4-BE49-F238E27FC236}">
                <a16:creationId xmlns:a16="http://schemas.microsoft.com/office/drawing/2014/main" id="{BE3F9FEB-F81E-4B28-A119-6DDC8DBBF8C3}"/>
              </a:ext>
            </a:extLst>
          </p:cNvPr>
          <p:cNvSpPr>
            <a:spLocks noGrp="1"/>
          </p:cNvSpPr>
          <p:nvPr>
            <p:ph sz="quarter" idx="13"/>
          </p:nvPr>
        </p:nvSpPr>
        <p:spPr>
          <a:xfrm>
            <a:off x="664340" y="1490402"/>
            <a:ext cx="5187462" cy="3434474"/>
          </a:xfrm>
          <a:prstGeom prst="rect">
            <a:avLst/>
          </a:prstGeom>
        </p:spPr>
        <p:txBody>
          <a:bodyPr>
            <a:normAutofit/>
          </a:bodyPr>
          <a:lstStyle/>
          <a:p>
            <a:endParaRPr lang="en-US" dirty="0"/>
          </a:p>
        </p:txBody>
      </p:sp>
      <p:pic>
        <p:nvPicPr>
          <p:cNvPr id="5" name="Picture 4">
            <a:extLst>
              <a:ext uri="{FF2B5EF4-FFF2-40B4-BE49-F238E27FC236}">
                <a16:creationId xmlns:a16="http://schemas.microsoft.com/office/drawing/2014/main" id="{CFE2E0B8-508E-40D8-BD1F-50AE467AF9F0}"/>
              </a:ext>
            </a:extLst>
          </p:cNvPr>
          <p:cNvPicPr>
            <a:picLocks noChangeAspect="1"/>
          </p:cNvPicPr>
          <p:nvPr/>
        </p:nvPicPr>
        <p:blipFill>
          <a:blip r:embed="rId2"/>
          <a:stretch>
            <a:fillRect/>
          </a:stretch>
        </p:blipFill>
        <p:spPr>
          <a:xfrm>
            <a:off x="687106" y="2322424"/>
            <a:ext cx="5262654" cy="1902710"/>
          </a:xfrm>
          <a:prstGeom prst="rect">
            <a:avLst/>
          </a:prstGeom>
        </p:spPr>
      </p:pic>
      <p:pic>
        <p:nvPicPr>
          <p:cNvPr id="1026" name="Picture 2" descr="Through-wall ray propagation models.">
            <a:extLst>
              <a:ext uri="{FF2B5EF4-FFF2-40B4-BE49-F238E27FC236}">
                <a16:creationId xmlns:a16="http://schemas.microsoft.com/office/drawing/2014/main" id="{368C097E-4F23-4EBF-9EC8-091DCF88C71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9760" y="1337269"/>
            <a:ext cx="2605092" cy="318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73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8D8DA-7E52-4131-856E-BCCBDF3083A6}"/>
              </a:ext>
            </a:extLst>
          </p:cNvPr>
          <p:cNvSpPr>
            <a:spLocks noGrp="1"/>
          </p:cNvSpPr>
          <p:nvPr>
            <p:ph type="title"/>
          </p:nvPr>
        </p:nvSpPr>
        <p:spPr/>
        <p:txBody>
          <a:bodyPr/>
          <a:lstStyle/>
          <a:p>
            <a:pPr algn="ctr"/>
            <a:r>
              <a:rPr lang="en-US" altLang="zh-CN" sz="2800" b="0" dirty="0"/>
              <a:t>Improved models</a:t>
            </a:r>
            <a:endParaRPr lang="en-US" sz="2800" b="0" dirty="0"/>
          </a:p>
        </p:txBody>
      </p:sp>
      <p:pic>
        <p:nvPicPr>
          <p:cNvPr id="16" name="Picture 15">
            <a:extLst>
              <a:ext uri="{FF2B5EF4-FFF2-40B4-BE49-F238E27FC236}">
                <a16:creationId xmlns:a16="http://schemas.microsoft.com/office/drawing/2014/main" id="{4B351F41-E949-4CE2-AE7D-6C8F74879D1A}"/>
              </a:ext>
            </a:extLst>
          </p:cNvPr>
          <p:cNvPicPr>
            <a:picLocks noChangeAspect="1"/>
          </p:cNvPicPr>
          <p:nvPr/>
        </p:nvPicPr>
        <p:blipFill>
          <a:blip r:embed="rId2"/>
          <a:stretch>
            <a:fillRect/>
          </a:stretch>
        </p:blipFill>
        <p:spPr>
          <a:xfrm>
            <a:off x="1154602" y="752566"/>
            <a:ext cx="1508194" cy="4727295"/>
          </a:xfrm>
          <a:prstGeom prst="rect">
            <a:avLst/>
          </a:prstGeom>
        </p:spPr>
      </p:pic>
      <p:sp>
        <p:nvSpPr>
          <p:cNvPr id="6" name="Rectangle 5">
            <a:extLst>
              <a:ext uri="{FF2B5EF4-FFF2-40B4-BE49-F238E27FC236}">
                <a16:creationId xmlns:a16="http://schemas.microsoft.com/office/drawing/2014/main" id="{F8170B55-24EF-4573-A37E-3FE1A5EC7BD0}"/>
              </a:ext>
            </a:extLst>
          </p:cNvPr>
          <p:cNvSpPr/>
          <p:nvPr/>
        </p:nvSpPr>
        <p:spPr>
          <a:xfrm>
            <a:off x="3120183" y="1976265"/>
            <a:ext cx="5482279" cy="2391549"/>
          </a:xfrm>
          <a:prstGeom prst="rect">
            <a:avLst/>
          </a:prstGeom>
        </p:spPr>
        <p:txBody>
          <a:bodyPr wrap="square">
            <a:spAutoFit/>
          </a:bodyPr>
          <a:lstStyle/>
          <a:p>
            <a:r>
              <a:rPr lang="en-US" sz="2400" dirty="0">
                <a:solidFill>
                  <a:srgbClr val="595959"/>
                </a:solidFill>
                <a:latin typeface="Arial"/>
                <a:cs typeface="Arial"/>
              </a:rPr>
              <a:t>The simulations and measurements results in point-to-point path analysis with ITWOM shows The ITWOM has a better accuracy for distances &lt; 20Km, but very big differences for larger distances &gt; 40Km.</a:t>
            </a:r>
          </a:p>
        </p:txBody>
      </p:sp>
    </p:spTree>
    <p:extLst>
      <p:ext uri="{BB962C8B-B14F-4D97-AF65-F5344CB8AC3E}">
        <p14:creationId xmlns:p14="http://schemas.microsoft.com/office/powerpoint/2010/main" val="35497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F54FD7-AC6E-45F4-80C0-888EB836CFE8}"/>
              </a:ext>
            </a:extLst>
          </p:cNvPr>
          <p:cNvPicPr>
            <a:picLocks noGrp="1" noChangeAspect="1"/>
          </p:cNvPicPr>
          <p:nvPr>
            <p:ph idx="1"/>
          </p:nvPr>
        </p:nvPicPr>
        <p:blipFill>
          <a:blip r:embed="rId2"/>
          <a:stretch>
            <a:fillRect/>
          </a:stretch>
        </p:blipFill>
        <p:spPr>
          <a:xfrm>
            <a:off x="581958" y="1134423"/>
            <a:ext cx="4294134" cy="4230518"/>
          </a:xfrm>
          <a:prstGeom prst="rect">
            <a:avLst/>
          </a:prstGeom>
        </p:spPr>
      </p:pic>
      <p:sp>
        <p:nvSpPr>
          <p:cNvPr id="3" name="Title 2">
            <a:extLst>
              <a:ext uri="{FF2B5EF4-FFF2-40B4-BE49-F238E27FC236}">
                <a16:creationId xmlns:a16="http://schemas.microsoft.com/office/drawing/2014/main" id="{3EE8D8DA-7E52-4131-856E-BCCBDF3083A6}"/>
              </a:ext>
            </a:extLst>
          </p:cNvPr>
          <p:cNvSpPr>
            <a:spLocks noGrp="1"/>
          </p:cNvSpPr>
          <p:nvPr>
            <p:ph type="title"/>
          </p:nvPr>
        </p:nvSpPr>
        <p:spPr/>
        <p:txBody>
          <a:bodyPr/>
          <a:lstStyle/>
          <a:p>
            <a:pPr algn="ctr"/>
            <a:r>
              <a:rPr lang="en-US" altLang="zh-CN" sz="2800" b="0" dirty="0"/>
              <a:t>Improved models</a:t>
            </a:r>
            <a:endParaRPr lang="en-US" sz="2800" b="0" dirty="0"/>
          </a:p>
        </p:txBody>
      </p:sp>
      <p:sp>
        <p:nvSpPr>
          <p:cNvPr id="6" name="Rectangle 5">
            <a:extLst>
              <a:ext uri="{FF2B5EF4-FFF2-40B4-BE49-F238E27FC236}">
                <a16:creationId xmlns:a16="http://schemas.microsoft.com/office/drawing/2014/main" id="{2930E25B-187E-4EF3-B768-FF3F32FF4F22}"/>
              </a:ext>
            </a:extLst>
          </p:cNvPr>
          <p:cNvSpPr/>
          <p:nvPr/>
        </p:nvSpPr>
        <p:spPr>
          <a:xfrm>
            <a:off x="5260019" y="2386705"/>
            <a:ext cx="3093868" cy="1200329"/>
          </a:xfrm>
          <a:prstGeom prst="rect">
            <a:avLst/>
          </a:prstGeom>
        </p:spPr>
        <p:txBody>
          <a:bodyPr wrap="square">
            <a:spAutoFit/>
          </a:bodyPr>
          <a:lstStyle/>
          <a:p>
            <a:r>
              <a:rPr lang="en-US" dirty="0"/>
              <a:t>Fig 2, the overage map produced by SPLAT!-ITWOM (Linux), for FM radio station "ERA-102".</a:t>
            </a:r>
          </a:p>
        </p:txBody>
      </p:sp>
    </p:spTree>
    <p:extLst>
      <p:ext uri="{BB962C8B-B14F-4D97-AF65-F5344CB8AC3E}">
        <p14:creationId xmlns:p14="http://schemas.microsoft.com/office/powerpoint/2010/main" val="210216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700" b="0" dirty="0"/>
              <a:t>The “not – Free” Space Loss</a:t>
            </a:r>
            <a:r>
              <a:rPr lang="en-US" sz="2700" dirty="0"/>
              <a:t>?</a:t>
            </a:r>
            <a:br>
              <a:rPr lang="en-US" sz="3600" dirty="0"/>
            </a:br>
            <a:endParaRPr lang="en-US" sz="3300" dirty="0"/>
          </a:p>
        </p:txBody>
      </p:sp>
      <p:pic>
        <p:nvPicPr>
          <p:cNvPr id="5" name="Picture 4">
            <a:extLst>
              <a:ext uri="{FF2B5EF4-FFF2-40B4-BE49-F238E27FC236}">
                <a16:creationId xmlns:a16="http://schemas.microsoft.com/office/drawing/2014/main" id="{CFE2E0B8-508E-40D8-BD1F-50AE467AF9F0}"/>
              </a:ext>
            </a:extLst>
          </p:cNvPr>
          <p:cNvPicPr>
            <a:picLocks noChangeAspect="1"/>
          </p:cNvPicPr>
          <p:nvPr/>
        </p:nvPicPr>
        <p:blipFill>
          <a:blip r:embed="rId2"/>
          <a:stretch>
            <a:fillRect/>
          </a:stretch>
        </p:blipFill>
        <p:spPr>
          <a:xfrm>
            <a:off x="427129" y="1526290"/>
            <a:ext cx="4386918" cy="1586088"/>
          </a:xfrm>
          <a:prstGeom prst="rect">
            <a:avLst/>
          </a:prstGeom>
        </p:spPr>
      </p:pic>
      <p:pic>
        <p:nvPicPr>
          <p:cNvPr id="3076" name="Picture 4" descr="PIC">
            <a:extLst>
              <a:ext uri="{FF2B5EF4-FFF2-40B4-BE49-F238E27FC236}">
                <a16:creationId xmlns:a16="http://schemas.microsoft.com/office/drawing/2014/main" id="{53FC10E4-2D6D-4125-AFF3-BB56834B42E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9094" y="3309657"/>
            <a:ext cx="3680860" cy="14803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IC">
            <a:extLst>
              <a:ext uri="{FF2B5EF4-FFF2-40B4-BE49-F238E27FC236}">
                <a16:creationId xmlns:a16="http://schemas.microsoft.com/office/drawing/2014/main" id="{17E74611-0F39-4BDF-A690-180643D406C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921624" y="1463970"/>
            <a:ext cx="2537012" cy="1756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IC">
            <a:extLst>
              <a:ext uri="{FF2B5EF4-FFF2-40B4-BE49-F238E27FC236}">
                <a16:creationId xmlns:a16="http://schemas.microsoft.com/office/drawing/2014/main" id="{F4D67828-C7A3-4675-AF7B-4030FA214C8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921624" y="3394590"/>
            <a:ext cx="3263153" cy="173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943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700" b="0" dirty="0"/>
              <a:t>The “not – Free” Space Loss</a:t>
            </a:r>
            <a:r>
              <a:rPr lang="en-US" sz="2700" dirty="0"/>
              <a:t>?</a:t>
            </a:r>
            <a:br>
              <a:rPr lang="en-US" sz="3600" dirty="0"/>
            </a:br>
            <a:endParaRPr lang="en-US" sz="3300" dirty="0"/>
          </a:p>
        </p:txBody>
      </p:sp>
      <p:pic>
        <p:nvPicPr>
          <p:cNvPr id="2050" name="Picture 2" descr="How to enter Field Test Mode on new iPhone models">
            <a:extLst>
              <a:ext uri="{FF2B5EF4-FFF2-40B4-BE49-F238E27FC236}">
                <a16:creationId xmlns:a16="http://schemas.microsoft.com/office/drawing/2014/main" id="{0F4B3DDB-E595-49B3-AFE1-76771752D55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9247" y="1411941"/>
            <a:ext cx="1861110" cy="40341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enter Field Test Mode on new iPhone models">
            <a:extLst>
              <a:ext uri="{FF2B5EF4-FFF2-40B4-BE49-F238E27FC236}">
                <a16:creationId xmlns:a16="http://schemas.microsoft.com/office/drawing/2014/main" id="{445F23CB-E926-422F-8F78-C4F527651A2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71114" y="1411941"/>
            <a:ext cx="1861110" cy="40341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enter Field Test Mode on new iPhone models">
            <a:extLst>
              <a:ext uri="{FF2B5EF4-FFF2-40B4-BE49-F238E27FC236}">
                <a16:creationId xmlns:a16="http://schemas.microsoft.com/office/drawing/2014/main" id="{8DAA4FB3-C467-455A-8F85-34908375D67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42981" y="1411941"/>
            <a:ext cx="1861110" cy="40341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ing cellular signal strength of reception in dbm number format on iPhone">
            <a:extLst>
              <a:ext uri="{FF2B5EF4-FFF2-40B4-BE49-F238E27FC236}">
                <a16:creationId xmlns:a16="http://schemas.microsoft.com/office/drawing/2014/main" id="{197950CD-CFB9-43C3-B162-90B22BB2A9F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368613" y="1411941"/>
            <a:ext cx="1861110" cy="403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3300" b="0" dirty="0"/>
              <a:t>Okumura Model</a:t>
            </a:r>
            <a:br>
              <a:rPr lang="en-US" sz="3600" dirty="0"/>
            </a:br>
            <a:endParaRPr lang="en-US" sz="3300" dirty="0"/>
          </a:p>
        </p:txBody>
      </p:sp>
      <p:pic>
        <p:nvPicPr>
          <p:cNvPr id="2" name="Content Placeholder 1">
            <a:extLst>
              <a:ext uri="{FF2B5EF4-FFF2-40B4-BE49-F238E27FC236}">
                <a16:creationId xmlns:a16="http://schemas.microsoft.com/office/drawing/2014/main" id="{C0324569-BA8D-441F-BF0C-990FF3321C30}"/>
              </a:ext>
            </a:extLst>
          </p:cNvPr>
          <p:cNvPicPr>
            <a:picLocks noGrp="1" noChangeAspect="1"/>
          </p:cNvPicPr>
          <p:nvPr>
            <p:ph sz="quarter" idx="13"/>
          </p:nvPr>
        </p:nvPicPr>
        <p:blipFill>
          <a:blip r:embed="rId2"/>
          <a:stretch>
            <a:fillRect/>
          </a:stretch>
        </p:blipFill>
        <p:spPr>
          <a:xfrm>
            <a:off x="533400" y="1900606"/>
            <a:ext cx="5764952" cy="1919263"/>
          </a:xfrm>
          <a:prstGeom prst="rect">
            <a:avLst/>
          </a:prstGeom>
        </p:spPr>
      </p:pic>
      <p:pic>
        <p:nvPicPr>
          <p:cNvPr id="4098" name="Picture 2">
            <a:extLst>
              <a:ext uri="{FF2B5EF4-FFF2-40B4-BE49-F238E27FC236}">
                <a16:creationId xmlns:a16="http://schemas.microsoft.com/office/drawing/2014/main" id="{16A7DD81-77FE-4FC0-BB1F-6B046B406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1766887"/>
            <a:ext cx="3810000" cy="3324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312801-1828-40AC-90C2-AE64BF09CD09}"/>
              </a:ext>
            </a:extLst>
          </p:cNvPr>
          <p:cNvPicPr>
            <a:picLocks noChangeAspect="1"/>
          </p:cNvPicPr>
          <p:nvPr/>
        </p:nvPicPr>
        <p:blipFill>
          <a:blip r:embed="rId4"/>
          <a:stretch>
            <a:fillRect/>
          </a:stretch>
        </p:blipFill>
        <p:spPr>
          <a:xfrm>
            <a:off x="533400" y="4320256"/>
            <a:ext cx="1967753" cy="814928"/>
          </a:xfrm>
          <a:prstGeom prst="rect">
            <a:avLst/>
          </a:prstGeom>
        </p:spPr>
      </p:pic>
      <p:sp>
        <p:nvSpPr>
          <p:cNvPr id="12" name="Content Placeholder 2">
            <a:extLst>
              <a:ext uri="{FF2B5EF4-FFF2-40B4-BE49-F238E27FC236}">
                <a16:creationId xmlns:a16="http://schemas.microsoft.com/office/drawing/2014/main" id="{B033FF62-4913-44FA-BD77-7390E6337F1C}"/>
              </a:ext>
            </a:extLst>
          </p:cNvPr>
          <p:cNvSpPr txBox="1">
            <a:spLocks/>
          </p:cNvSpPr>
          <p:nvPr/>
        </p:nvSpPr>
        <p:spPr>
          <a:xfrm>
            <a:off x="533401" y="3995528"/>
            <a:ext cx="3810000" cy="1489388"/>
          </a:xfrm>
          <a:prstGeom prst="rect">
            <a:avLst/>
          </a:prstGeom>
        </p:spPr>
        <p:txBody>
          <a:bodyPr>
            <a:normAutofit/>
          </a:bodyPr>
          <a:lstStyle>
            <a:lvl1pPr marL="0" indent="0" algn="l" defTabSz="914400" rtl="0" eaLnBrk="1" latinLnBrk="0" hangingPunct="1">
              <a:spcBef>
                <a:spcPct val="20000"/>
              </a:spcBef>
              <a:buClr>
                <a:schemeClr val="accent1"/>
              </a:buClr>
              <a:buFont typeface="Wingdings" pitchFamily="2" charset="2"/>
              <a:buNone/>
              <a:defRPr sz="2000" kern="1200">
                <a:solidFill>
                  <a:srgbClr val="595959"/>
                </a:solidFill>
                <a:latin typeface="Arial"/>
                <a:ea typeface="+mn-ea"/>
                <a:cs typeface="Arial"/>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sz="1600" dirty="0"/>
              <a:t>Limits:</a:t>
            </a:r>
          </a:p>
        </p:txBody>
      </p:sp>
    </p:spTree>
    <p:extLst>
      <p:ext uri="{BB962C8B-B14F-4D97-AF65-F5344CB8AC3E}">
        <p14:creationId xmlns:p14="http://schemas.microsoft.com/office/powerpoint/2010/main" val="407764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92E3-A0E3-4C0C-BC52-DFBF27581A15}"/>
              </a:ext>
            </a:extLst>
          </p:cNvPr>
          <p:cNvSpPr>
            <a:spLocks noGrp="1"/>
          </p:cNvSpPr>
          <p:nvPr>
            <p:ph type="title"/>
          </p:nvPr>
        </p:nvSpPr>
        <p:spPr>
          <a:xfrm>
            <a:off x="688490" y="570156"/>
            <a:ext cx="7756263" cy="1054250"/>
          </a:xfrm>
          <a:prstGeom prst="rect">
            <a:avLst/>
          </a:prstGeom>
        </p:spPr>
        <p:txBody>
          <a:bodyPr>
            <a:normAutofit fontScale="90000"/>
          </a:bodyPr>
          <a:lstStyle/>
          <a:p>
            <a:pPr algn="l">
              <a:lnSpc>
                <a:spcPct val="90000"/>
              </a:lnSpc>
            </a:pPr>
            <a:r>
              <a:rPr lang="en-US" sz="3300" dirty="0"/>
              <a:t>Radio waves propagation and attenuation </a:t>
            </a:r>
            <a:br>
              <a:rPr lang="en-US" sz="3300" dirty="0"/>
            </a:br>
            <a:r>
              <a:rPr lang="en-US" sz="2800" b="0" dirty="0"/>
              <a:t>Propagation Modeling</a:t>
            </a:r>
            <a:br>
              <a:rPr lang="en-US" sz="3600" dirty="0"/>
            </a:br>
            <a:endParaRPr lang="en-US" sz="3300" dirty="0"/>
          </a:p>
        </p:txBody>
      </p:sp>
      <p:sp>
        <p:nvSpPr>
          <p:cNvPr id="2" name="Content Placeholder 1">
            <a:extLst>
              <a:ext uri="{FF2B5EF4-FFF2-40B4-BE49-F238E27FC236}">
                <a16:creationId xmlns:a16="http://schemas.microsoft.com/office/drawing/2014/main" id="{BE3F9FEB-F81E-4B28-A119-6DDC8DBBF8C3}"/>
              </a:ext>
            </a:extLst>
          </p:cNvPr>
          <p:cNvSpPr>
            <a:spLocks noGrp="1"/>
          </p:cNvSpPr>
          <p:nvPr>
            <p:ph sz="quarter" idx="13"/>
          </p:nvPr>
        </p:nvSpPr>
        <p:spPr>
          <a:xfrm>
            <a:off x="664340" y="1875885"/>
            <a:ext cx="7756262" cy="3434474"/>
          </a:xfrm>
          <a:prstGeom prst="rect">
            <a:avLst/>
          </a:prstGeom>
        </p:spPr>
        <p:txBody>
          <a:bodyPr>
            <a:normAutofit lnSpcReduction="10000"/>
          </a:bodyPr>
          <a:lstStyle/>
          <a:p>
            <a:r>
              <a:rPr lang="en-US" dirty="0"/>
              <a:t>A radio propagation model, also known as the radio wave propagation model or the radio frequency propagation model, is an empirical mathematical formulation for the characterization of radio wave propagation as a function of frequency, distance and other conditions. </a:t>
            </a:r>
          </a:p>
          <a:p>
            <a:endParaRPr lang="en-US" dirty="0"/>
          </a:p>
          <a:p>
            <a:r>
              <a:rPr lang="en-US" dirty="0"/>
              <a:t>A single model is usually developed to predict the behavior of propagation for all similar links under similar constraints. Created with the goal of formalizing the way radio waves are propagated from one place to another, such models typically predict the path loss along a link or the effective coverage area of a transmitter.</a:t>
            </a:r>
          </a:p>
        </p:txBody>
      </p:sp>
    </p:spTree>
    <p:extLst>
      <p:ext uri="{BB962C8B-B14F-4D97-AF65-F5344CB8AC3E}">
        <p14:creationId xmlns:p14="http://schemas.microsoft.com/office/powerpoint/2010/main" val="86928582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2308</Words>
  <Application>Microsoft Macintosh PowerPoint</Application>
  <PresentationFormat>全屏显示(4:3)</PresentationFormat>
  <Paragraphs>229</Paragraphs>
  <Slides>51</Slides>
  <Notes>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51</vt:i4>
      </vt:variant>
    </vt:vector>
  </HeadingPairs>
  <TitlesOfParts>
    <vt:vector size="61" baseType="lpstr">
      <vt:lpstr>等线</vt:lpstr>
      <vt:lpstr>CIDFont+F1</vt:lpstr>
      <vt:lpstr>CIDFont+F3</vt:lpstr>
      <vt:lpstr>Arial</vt:lpstr>
      <vt:lpstr>Book Antiqua</vt:lpstr>
      <vt:lpstr>Cambria Math</vt:lpstr>
      <vt:lpstr>Courier New</vt:lpstr>
      <vt:lpstr>Wingdings</vt:lpstr>
      <vt:lpstr>GW General</vt:lpstr>
      <vt:lpstr>Custom Design</vt:lpstr>
      <vt:lpstr>Radio Frequency Propagation Model: ITM Longley-Rice</vt:lpstr>
      <vt:lpstr>Part 1 Background </vt:lpstr>
      <vt:lpstr>Radio waves propagation and attenuation  The Free Space Loss </vt:lpstr>
      <vt:lpstr>Radio waves propagation and attenuation  The “not – Free” Space Loss? </vt:lpstr>
      <vt:lpstr>Radio waves propagation and attenuation  The “not – Free” Space Loss? </vt:lpstr>
      <vt:lpstr>Radio waves propagation and attenuation  The “not – Free” Space Loss? </vt:lpstr>
      <vt:lpstr>Radio waves propagation and attenuation  The “not – Free” Space Loss? </vt:lpstr>
      <vt:lpstr>Radio waves propagation and attenuation  Okumura Model </vt:lpstr>
      <vt:lpstr>Radio waves propagation and attenuation  Propagation Modeling </vt:lpstr>
      <vt:lpstr>Radio waves propagation and attenuation  Propagation Models </vt:lpstr>
      <vt:lpstr>Part 2 Technology specifics and concept </vt:lpstr>
      <vt:lpstr>The Longley-Rice model:</vt:lpstr>
      <vt:lpstr>The Longley-Rice model:</vt:lpstr>
      <vt:lpstr>The Longley-Rice model:</vt:lpstr>
      <vt:lpstr>Advantages</vt:lpstr>
      <vt:lpstr>The Longley-Rice model:</vt:lpstr>
      <vt:lpstr>General Input into the model:</vt:lpstr>
      <vt:lpstr>General Input into the model:</vt:lpstr>
      <vt:lpstr>Coverage map produced by ITM</vt:lpstr>
      <vt:lpstr>Part 3 Current design/Algorithm</vt:lpstr>
      <vt:lpstr>PowerPoint 演示文稿</vt:lpstr>
      <vt:lpstr>Evolution of the ITM model </vt:lpstr>
      <vt:lpstr>PowerPoint 演示文稿</vt:lpstr>
      <vt:lpstr>PowerPoint 演示文稿</vt:lpstr>
      <vt:lpstr>PowerPoint 演示文稿</vt:lpstr>
      <vt:lpstr>PowerPoint 演示文稿</vt:lpstr>
      <vt:lpstr>Three Aref main equations(GeorgeHufford’ Algorithm)  </vt:lpstr>
      <vt:lpstr>Coefficients of ITM algorithms </vt:lpstr>
      <vt:lpstr>The latest update of ITM model</vt:lpstr>
      <vt:lpstr>Part 4 Market and regulation implications and complications</vt:lpstr>
      <vt:lpstr>From contour method to Longley-Rice  </vt:lpstr>
      <vt:lpstr>From contour method to Longley-Rice  </vt:lpstr>
      <vt:lpstr>Longley-Rice model’s market and application </vt:lpstr>
      <vt:lpstr>Longley-Rice model’s market and application </vt:lpstr>
      <vt:lpstr>Regulation of Longley-Rice model </vt:lpstr>
      <vt:lpstr>Regulation of Longley-Rice model </vt:lpstr>
      <vt:lpstr>Part 5 Opinion and idea   </vt:lpstr>
      <vt:lpstr>The legacy of Longley-Rice Model</vt:lpstr>
      <vt:lpstr>The legacy of Longley-Rice Model</vt:lpstr>
      <vt:lpstr>The legacy of Longley-Rice Model</vt:lpstr>
      <vt:lpstr>The limitation of ITM model</vt:lpstr>
      <vt:lpstr>The limitation of ITM model</vt:lpstr>
      <vt:lpstr>The limitation of ITM model</vt:lpstr>
      <vt:lpstr>The limitation of ITM model</vt:lpstr>
      <vt:lpstr>The limitation of ITM model</vt:lpstr>
      <vt:lpstr>Improved models</vt:lpstr>
      <vt:lpstr>Improved models</vt:lpstr>
      <vt:lpstr>Improved models</vt:lpstr>
      <vt:lpstr>Improved models</vt:lpstr>
      <vt:lpstr>Improved models</vt:lpstr>
      <vt:lpstr>Improved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Frequency Propagation Model: ITM Longley-Rice</dc:title>
  <dc:creator>Anderson ZHOU</dc:creator>
  <cp:lastModifiedBy>Gu, Naijia</cp:lastModifiedBy>
  <cp:revision>22</cp:revision>
  <dcterms:created xsi:type="dcterms:W3CDTF">2020-03-03T05:52:55Z</dcterms:created>
  <dcterms:modified xsi:type="dcterms:W3CDTF">2020-03-03T21:44:26Z</dcterms:modified>
</cp:coreProperties>
</file>